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2"/>
  </p:notesMasterIdLst>
  <p:sldIdLst>
    <p:sldId id="256" r:id="rId2"/>
    <p:sldId id="524" r:id="rId3"/>
    <p:sldId id="364" r:id="rId4"/>
    <p:sldId id="564" r:id="rId5"/>
    <p:sldId id="565" r:id="rId6"/>
    <p:sldId id="566" r:id="rId7"/>
    <p:sldId id="567" r:id="rId8"/>
    <p:sldId id="568" r:id="rId9"/>
    <p:sldId id="503" r:id="rId10"/>
    <p:sldId id="504" r:id="rId11"/>
    <p:sldId id="569" r:id="rId12"/>
    <p:sldId id="570" r:id="rId13"/>
    <p:sldId id="651" r:id="rId14"/>
    <p:sldId id="652" r:id="rId15"/>
    <p:sldId id="573" r:id="rId16"/>
    <p:sldId id="654" r:id="rId17"/>
    <p:sldId id="653" r:id="rId18"/>
    <p:sldId id="575" r:id="rId19"/>
    <p:sldId id="576" r:id="rId20"/>
    <p:sldId id="606" r:id="rId21"/>
    <p:sldId id="577" r:id="rId22"/>
    <p:sldId id="578" r:id="rId23"/>
    <p:sldId id="582" r:id="rId24"/>
    <p:sldId id="584" r:id="rId25"/>
    <p:sldId id="598" r:id="rId26"/>
    <p:sldId id="599" r:id="rId27"/>
    <p:sldId id="600" r:id="rId28"/>
    <p:sldId id="602" r:id="rId29"/>
    <p:sldId id="603" r:id="rId30"/>
    <p:sldId id="669" r:id="rId31"/>
    <p:sldId id="604" r:id="rId32"/>
    <p:sldId id="605" r:id="rId33"/>
    <p:sldId id="629" r:id="rId34"/>
    <p:sldId id="622" r:id="rId35"/>
    <p:sldId id="632" r:id="rId36"/>
    <p:sldId id="630" r:id="rId37"/>
    <p:sldId id="633" r:id="rId38"/>
    <p:sldId id="634" r:id="rId39"/>
    <p:sldId id="658" r:id="rId40"/>
    <p:sldId id="636" r:id="rId41"/>
    <p:sldId id="637" r:id="rId42"/>
    <p:sldId id="638" r:id="rId43"/>
    <p:sldId id="659" r:id="rId44"/>
    <p:sldId id="631" r:id="rId45"/>
    <p:sldId id="660" r:id="rId46"/>
    <p:sldId id="661" r:id="rId47"/>
    <p:sldId id="641" r:id="rId48"/>
    <p:sldId id="662" r:id="rId49"/>
    <p:sldId id="663" r:id="rId50"/>
    <p:sldId id="643" r:id="rId51"/>
    <p:sldId id="644" r:id="rId52"/>
    <p:sldId id="645" r:id="rId53"/>
    <p:sldId id="647" r:id="rId54"/>
    <p:sldId id="646" r:id="rId55"/>
    <p:sldId id="664" r:id="rId56"/>
    <p:sldId id="650" r:id="rId57"/>
    <p:sldId id="655" r:id="rId58"/>
    <p:sldId id="665" r:id="rId59"/>
    <p:sldId id="493" r:id="rId60"/>
    <p:sldId id="494" r:id="rId61"/>
    <p:sldId id="495" r:id="rId62"/>
    <p:sldId id="496" r:id="rId63"/>
    <p:sldId id="497" r:id="rId64"/>
    <p:sldId id="498" r:id="rId65"/>
    <p:sldId id="667" r:id="rId66"/>
    <p:sldId id="500" r:id="rId67"/>
    <p:sldId id="501" r:id="rId68"/>
    <p:sldId id="502" r:id="rId69"/>
    <p:sldId id="586" r:id="rId70"/>
    <p:sldId id="587" r:id="rId71"/>
    <p:sldId id="588" r:id="rId72"/>
    <p:sldId id="666" r:id="rId73"/>
    <p:sldId id="590" r:id="rId74"/>
    <p:sldId id="592" r:id="rId75"/>
    <p:sldId id="593" r:id="rId76"/>
    <p:sldId id="594" r:id="rId77"/>
    <p:sldId id="657" r:id="rId78"/>
    <p:sldId id="668" r:id="rId79"/>
    <p:sldId id="595" r:id="rId80"/>
    <p:sldId id="596"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B2E37"/>
    <a:srgbClr val="FF6A62"/>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3333"/>
  </p:normalViewPr>
  <p:slideViewPr>
    <p:cSldViewPr snapToGrid="0">
      <p:cViewPr varScale="1">
        <p:scale>
          <a:sx n="129" d="100"/>
          <a:sy n="129" d="100"/>
        </p:scale>
        <p:origin x="2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5/4/25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2819260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un </a:t>
            </a:r>
            <a:r>
              <a:rPr lang="es-ES" sz="6000" dirty="0" err="1"/>
              <a:t>dataset</a:t>
            </a:r>
            <a:r>
              <a:rPr lang="es-ES" sz="6000" dirty="0"/>
              <a:t>, ya tenemos la probabilidad a la que pertenece. Es 1 en la clase que le pertenece.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212631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6AF92-B3A3-A2F8-68CC-58B288E97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0E4C9-D375-385A-BFAE-4FF32DD2E7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40228-D402-4D1A-AE3C-D31AC1A4C6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un </a:t>
            </a:r>
            <a:r>
              <a:rPr lang="es-ES" sz="6000" dirty="0" err="1"/>
              <a:t>dataset</a:t>
            </a:r>
            <a:r>
              <a:rPr lang="es-ES" sz="6000" dirty="0"/>
              <a:t>, ya tenemos la probabilidad a la que pertenece. Es 1 en la clase que le pertenece.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EB0422A-F0F2-C8EF-4B52-9748F7A3F71B}"/>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183376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D0B9-558F-BB0C-D569-70C5C65E92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02E36-31AC-A137-CA2B-9A3A26406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922D3-DB04-A865-AAD4-27CA7A3688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un </a:t>
            </a:r>
            <a:r>
              <a:rPr lang="es-ES" sz="6000" dirty="0" err="1"/>
              <a:t>dataset</a:t>
            </a:r>
            <a:r>
              <a:rPr lang="es-ES" sz="6000" dirty="0"/>
              <a:t>, ya tenemos la probabilidad a la que pertenece. Es 1 en la clase que le pertenece.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F437672-56A3-81C1-2BFF-2DA86336A009}"/>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83271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3898950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C8E1A-A0EE-2739-E003-7744BE03C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CABA5-8706-E9EB-E438-1C4F1EC57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25DBF-8DFE-E840-7B9C-2E5EC823B7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233F9DB-C8C3-A79E-1915-F138E4AA6848}"/>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426145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0321F-FF28-3815-AB1A-2F0C5583E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36C364-3414-BB21-32F0-9A88CE28A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4EF4AF-2892-B790-B72F-1C58922CA1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0244DA-D049-BE7D-AE22-EFC7DDFC1E72}"/>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895879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Esta regresión siempre va a formar una curva con forma sigmoidea. E independientemente del valor de x, siempre estará contenido entre 0 y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196984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_tradnl" sz="6000" dirty="0"/>
              <a:t>Esto nos permite que ver qué incremento de una unidad de x, cambia el </a:t>
            </a:r>
            <a:r>
              <a:rPr lang="es-ES_tradnl" sz="6000" b="1" dirty="0" err="1">
                <a:solidFill>
                  <a:schemeClr val="accent3"/>
                </a:solidFill>
              </a:rPr>
              <a:t>logit</a:t>
            </a:r>
            <a:r>
              <a:rPr lang="es-ES_tradnl" sz="6000" dirty="0"/>
              <a:t> en w</a:t>
            </a:r>
            <a:r>
              <a:rPr lang="es-ES_tradnl" sz="6000" baseline="-25000" dirty="0"/>
              <a:t>0</a:t>
            </a:r>
            <a:r>
              <a:rPr lang="es-ES_tradnl" sz="6000" dirty="0"/>
              <a:t> unidades. Equivalentemente multiplica la chance en e</a:t>
            </a:r>
            <a:r>
              <a:rPr lang="es-ES_tradnl" sz="6000" baseline="30000" dirty="0"/>
              <a:t>w0</a:t>
            </a:r>
            <a:r>
              <a:rPr lang="es-ES_tradnl" sz="6000" dirty="0"/>
              <a:t>.</a:t>
            </a:r>
          </a:p>
          <a:p>
            <a:pPr marL="0" indent="0">
              <a:buNone/>
            </a:pPr>
            <a:r>
              <a:rPr lang="es-ES_tradnl" sz="6000" dirty="0"/>
              <a:t>Pero, la cantidad de p(x) al aumentar x en una unidad, al no ser lineal, depende del valor actual de 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111206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714C9-916B-CF44-268D-30F1CB094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AD210-207A-DEE6-44D4-54DBAB7CA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55CD-28CE-F7CD-54E3-D31CDB15CC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8A967C3-F59E-A1EC-EE9E-96AAD58629FB}"/>
              </a:ext>
            </a:extLst>
          </p:cNvPr>
          <p:cNvSpPr>
            <a:spLocks noGrp="1"/>
          </p:cNvSpPr>
          <p:nvPr>
            <p:ph type="sldNum" sz="quarter" idx="5"/>
          </p:nvPr>
        </p:nvSpPr>
        <p:spPr/>
        <p:txBody>
          <a:bodyPr/>
          <a:lstStyle/>
          <a:p>
            <a:fld id="{10A8952F-1C0B-F641-899D-BA69BEE8A7E7}" type="slidenum">
              <a:rPr lang="es-ES_tradnl" smtClean="0"/>
              <a:t>2</a:t>
            </a:fld>
            <a:endParaRPr lang="es-ES_tradnl"/>
          </a:p>
        </p:txBody>
      </p:sp>
    </p:spTree>
    <p:extLst>
      <p:ext uri="{BB962C8B-B14F-4D97-AF65-F5344CB8AC3E}">
        <p14:creationId xmlns:p14="http://schemas.microsoft.com/office/powerpoint/2010/main" val="3019467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Dado que el </a:t>
            </a:r>
            <a:r>
              <a:rPr lang="es-ES_tradnl" sz="6000" b="1" dirty="0" err="1">
                <a:solidFill>
                  <a:schemeClr val="accent3"/>
                </a:solidFill>
              </a:rPr>
              <a:t>logit</a:t>
            </a:r>
            <a:r>
              <a:rPr lang="es-ES_tradnl" sz="6000" dirty="0"/>
              <a:t> es una función lineal, si observamos la frontera de clasificación para un caso con dos atributos de entrada:</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8000" dirty="0"/>
              <a:t>Que es lo que se conoce como un clasificador lineal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324189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La intuición básica detrás de la máxima verosimilitud es que buscamos estimaciones para b y w</a:t>
                </a:r>
                <a:r>
                  <a:rPr lang="es-ES_tradnl" sz="6000" baseline="-25000" dirty="0"/>
                  <a:t>0</a:t>
                </a:r>
                <a:r>
                  <a:rPr lang="es-ES_tradnl" sz="6000" dirty="0"/>
                  <a:t> tales que la probabilidad prevista p(x</a:t>
                </a:r>
                <a:r>
                  <a:rPr lang="es-ES_tradnl" sz="6000" baseline="-25000" dirty="0"/>
                  <a:t>i</a:t>
                </a:r>
                <a:r>
                  <a:rPr lang="es-ES_tradnl" sz="6000" dirty="0"/>
                  <a:t>) de todos los valores del </a:t>
                </a:r>
                <a:r>
                  <a:rPr lang="es-ES_tradnl" sz="6000" dirty="0" err="1"/>
                  <a:t>dataset</a:t>
                </a:r>
                <a:r>
                  <a:rPr lang="es-ES_tradnl" sz="6000" dirty="0"/>
                  <a:t>, utilizando </a:t>
                </a:r>
                <a14:m>
                  <m:oMath xmlns:m="http://schemas.openxmlformats.org/officeDocument/2006/math">
                    <m:r>
                      <a:rPr lang="es-ES_tradnl" sz="6000" b="0" i="1" smtClean="0">
                        <a:latin typeface="Cambria Math" panose="02040503050406030204" pitchFamily="18" charset="0"/>
                      </a:rPr>
                      <m:t>𝑝</m:t>
                    </m:r>
                    <m:d>
                      <m:dPr>
                        <m:ctrlPr>
                          <a:rPr lang="es-ES_tradnl" sz="6000" b="0" i="1" smtClean="0">
                            <a:latin typeface="Cambria Math" panose="02040503050406030204" pitchFamily="18" charset="0"/>
                          </a:rPr>
                        </m:ctrlPr>
                      </m:dPr>
                      <m:e>
                        <m:r>
                          <a:rPr lang="es-ES_tradnl" sz="6000" b="0" i="1" smtClean="0">
                            <a:latin typeface="Cambria Math" panose="02040503050406030204" pitchFamily="18" charset="0"/>
                          </a:rPr>
                          <m:t>𝑥</m:t>
                        </m:r>
                      </m:e>
                    </m:d>
                    <m:r>
                      <a:rPr lang="es-ES_tradnl" sz="6000" b="0" i="1" smtClean="0">
                        <a:latin typeface="Cambria Math" panose="02040503050406030204" pitchFamily="18" charset="0"/>
                      </a:rPr>
                      <m:t>=</m:t>
                    </m:r>
                    <m:f>
                      <m:fPr>
                        <m:ctrlPr>
                          <a:rPr lang="es-ES_tradnl" sz="6000" b="0" i="1" smtClean="0">
                            <a:latin typeface="Cambria Math" panose="02040503050406030204" pitchFamily="18" charset="0"/>
                          </a:rPr>
                        </m:ctrlPr>
                      </m:fPr>
                      <m:num>
                        <m:sSup>
                          <m:sSupPr>
                            <m:ctrlPr>
                              <a:rPr lang="es-ES_tradnl" sz="6000" b="0" i="1" smtClean="0">
                                <a:latin typeface="Cambria Math" panose="02040503050406030204" pitchFamily="18" charset="0"/>
                              </a:rPr>
                            </m:ctrlPr>
                          </m:sSupPr>
                          <m:e>
                            <m:r>
                              <a:rPr lang="es-ES_tradnl" sz="6000" b="0" i="1" smtClean="0">
                                <a:latin typeface="Cambria Math" panose="02040503050406030204" pitchFamily="18" charset="0"/>
                              </a:rPr>
                              <m:t>𝑒</m:t>
                            </m:r>
                          </m:e>
                          <m:sup>
                            <m:r>
                              <a:rPr lang="es-ES_tradnl" sz="6000" i="1" smtClean="0">
                                <a:latin typeface="Cambria Math" panose="02040503050406030204" pitchFamily="18" charset="0"/>
                              </a:rPr>
                              <m:t>𝑏</m:t>
                            </m:r>
                            <m:r>
                              <a:rPr lang="es-ES_tradnl" sz="6000" i="1" smtClean="0">
                                <a:latin typeface="Cambria Math" panose="02040503050406030204" pitchFamily="18" charset="0"/>
                              </a:rPr>
                              <m:t>+</m:t>
                            </m:r>
                            <m:sSub>
                              <m:sSubPr>
                                <m:ctrlPr>
                                  <a:rPr lang="es-ES_tradnl" sz="6000" i="1" smtClean="0">
                                    <a:latin typeface="Cambria Math" panose="02040503050406030204" pitchFamily="18" charset="0"/>
                                  </a:rPr>
                                </m:ctrlPr>
                              </m:sSubPr>
                              <m:e>
                                <m:r>
                                  <a:rPr lang="es-ES_tradnl" sz="6000" i="1" smtClean="0">
                                    <a:latin typeface="Cambria Math" panose="02040503050406030204" pitchFamily="18" charset="0"/>
                                  </a:rPr>
                                  <m:t>𝑤</m:t>
                                </m:r>
                              </m:e>
                              <m:sub>
                                <m:r>
                                  <a:rPr lang="es-ES_tradnl" sz="6000" i="1" smtClean="0">
                                    <a:latin typeface="Cambria Math" panose="02040503050406030204" pitchFamily="18" charset="0"/>
                                  </a:rPr>
                                  <m:t>0</m:t>
                                </m:r>
                              </m:sub>
                            </m:sSub>
                            <m:r>
                              <a:rPr lang="es-ES_tradnl" sz="6000" i="1" smtClean="0">
                                <a:latin typeface="Cambria Math" panose="02040503050406030204" pitchFamily="18" charset="0"/>
                              </a:rPr>
                              <m:t>𝑥</m:t>
                            </m:r>
                          </m:sup>
                        </m:sSup>
                      </m:num>
                      <m:den>
                        <m:r>
                          <a:rPr lang="es-ES_tradnl" sz="6000" b="0" i="1" smtClean="0">
                            <a:latin typeface="Cambria Math" panose="02040503050406030204" pitchFamily="18" charset="0"/>
                          </a:rPr>
                          <m:t>1+</m:t>
                        </m:r>
                        <m:sSup>
                          <m:sSupPr>
                            <m:ctrlPr>
                              <a:rPr lang="es-ES_tradnl" sz="6000" i="1" smtClean="0">
                                <a:latin typeface="Cambria Math" panose="02040503050406030204" pitchFamily="18" charset="0"/>
                              </a:rPr>
                            </m:ctrlPr>
                          </m:sSupPr>
                          <m:e>
                            <m:r>
                              <a:rPr lang="es-ES_tradnl" sz="6000" i="1" smtClean="0">
                                <a:latin typeface="Cambria Math" panose="02040503050406030204" pitchFamily="18" charset="0"/>
                              </a:rPr>
                              <m:t>𝑒</m:t>
                            </m:r>
                          </m:e>
                          <m:sup>
                            <m:r>
                              <a:rPr lang="es-ES_tradnl" sz="6000" i="1" smtClean="0">
                                <a:latin typeface="Cambria Math" panose="02040503050406030204" pitchFamily="18" charset="0"/>
                              </a:rPr>
                              <m:t>𝑏</m:t>
                            </m:r>
                            <m:r>
                              <a:rPr lang="es-ES_tradnl" sz="6000" i="1" smtClean="0">
                                <a:latin typeface="Cambria Math" panose="02040503050406030204" pitchFamily="18" charset="0"/>
                              </a:rPr>
                              <m:t>+</m:t>
                            </m:r>
                            <m:sSub>
                              <m:sSubPr>
                                <m:ctrlPr>
                                  <a:rPr lang="es-ES_tradnl" sz="6000" i="1" smtClean="0">
                                    <a:latin typeface="Cambria Math" panose="02040503050406030204" pitchFamily="18" charset="0"/>
                                  </a:rPr>
                                </m:ctrlPr>
                              </m:sSubPr>
                              <m:e>
                                <m:r>
                                  <a:rPr lang="es-ES_tradnl" sz="6000" i="1" smtClean="0">
                                    <a:latin typeface="Cambria Math" panose="02040503050406030204" pitchFamily="18" charset="0"/>
                                  </a:rPr>
                                  <m:t>𝑤</m:t>
                                </m:r>
                              </m:e>
                              <m:sub>
                                <m:r>
                                  <a:rPr lang="es-ES_tradnl" sz="6000" i="1" smtClean="0">
                                    <a:latin typeface="Cambria Math" panose="02040503050406030204" pitchFamily="18" charset="0"/>
                                  </a:rPr>
                                  <m:t>0</m:t>
                                </m:r>
                              </m:sub>
                            </m:sSub>
                            <m:r>
                              <a:rPr lang="es-ES_tradnl" sz="6000" i="1" smtClean="0">
                                <a:latin typeface="Cambria Math" panose="02040503050406030204" pitchFamily="18" charset="0"/>
                              </a:rPr>
                              <m:t>𝑥</m:t>
                            </m:r>
                          </m:sup>
                        </m:sSup>
                      </m:den>
                    </m:f>
                  </m:oMath>
                </a14:m>
                <a:r>
                  <a:rPr lang="es-ES_tradnl" sz="6000" dirty="0"/>
                  <a:t> corresponda lo más cerca posible al estado observado.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Choice>
        <mc:Fallback xmlns="">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La intuición básica detrás de la máxima verosimilitud es que buscamos estimaciones para b y w</a:t>
                </a:r>
                <a:r>
                  <a:rPr lang="es-ES_tradnl" sz="6000" baseline="-25000" dirty="0"/>
                  <a:t>0</a:t>
                </a:r>
                <a:r>
                  <a:rPr lang="es-ES_tradnl" sz="6000" dirty="0"/>
                  <a:t> tales que la probabilidad prevista p(x</a:t>
                </a:r>
                <a:r>
                  <a:rPr lang="es-ES_tradnl" sz="6000" baseline="-25000" dirty="0"/>
                  <a:t>i</a:t>
                </a:r>
                <a:r>
                  <a:rPr lang="es-ES_tradnl" sz="6000" dirty="0"/>
                  <a:t>) de todos los valores del </a:t>
                </a:r>
                <a:r>
                  <a:rPr lang="es-ES_tradnl" sz="6000" dirty="0" err="1"/>
                  <a:t>dataset</a:t>
                </a:r>
                <a:r>
                  <a:rPr lang="es-ES_tradnl" sz="6000" dirty="0"/>
                  <a:t>, utilizando </a:t>
                </a:r>
                <a:r>
                  <a:rPr lang="es-ES_tradnl" sz="6000" b="0" i="0">
                    <a:latin typeface="Cambria Math" panose="02040503050406030204" pitchFamily="18" charset="0"/>
                  </a:rPr>
                  <a:t>𝑝(𝑥)=𝑒^(</a:t>
                </a:r>
                <a:r>
                  <a:rPr lang="es-ES_tradnl" sz="6000" i="0">
                    <a:latin typeface="Cambria Math" panose="02040503050406030204" pitchFamily="18" charset="0"/>
                  </a:rPr>
                  <a:t>𝑏+𝑤_0 𝑥</a:t>
                </a:r>
                <a:r>
                  <a:rPr lang="es-ES_tradnl" sz="6000" b="0" i="0">
                    <a:latin typeface="Cambria Math" panose="02040503050406030204" pitchFamily="18" charset="0"/>
                  </a:rPr>
                  <a:t>)/(1+</a:t>
                </a:r>
                <a:r>
                  <a:rPr lang="es-ES_tradnl" sz="6000" i="0">
                    <a:latin typeface="Cambria Math" panose="02040503050406030204" pitchFamily="18" charset="0"/>
                  </a:rPr>
                  <a:t>𝑒^(𝑏+𝑤_0 𝑥) </a:t>
                </a:r>
                <a:r>
                  <a:rPr lang="es-ES_tradnl" sz="6000" b="0" i="0">
                    <a:latin typeface="Cambria Math" panose="02040503050406030204" pitchFamily="18" charset="0"/>
                  </a:rPr>
                  <a:t>)</a:t>
                </a:r>
                <a:r>
                  <a:rPr lang="es-ES_tradnl" sz="6000" dirty="0"/>
                  <a:t> corresponda lo más cerca posible al estado observado.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mc:Fallback>
      </mc:AlternateContent>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713138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0432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i="1" dirty="0" err="1"/>
              <a:t>Scikit-learn</a:t>
            </a:r>
            <a:r>
              <a:rPr lang="es-ES_tradnl" sz="6000" i="1" dirty="0"/>
              <a:t> implementa varios métodos.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72931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2271430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350591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770741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Clasfiicadores</a:t>
            </a:r>
            <a:r>
              <a:rPr lang="es-ES" sz="6000" dirty="0"/>
              <a:t> en Deep </a:t>
            </a:r>
            <a:r>
              <a:rPr lang="es-ES" sz="6000" dirty="0" err="1"/>
              <a:t>Learing</a:t>
            </a:r>
            <a:r>
              <a:rPr lang="es-ES" sz="6000" dirty="0"/>
              <a:t> aplica algo muy parecido, usando una función llamada </a:t>
            </a:r>
            <a:r>
              <a:rPr lang="es-ES" sz="6000" dirty="0" err="1"/>
              <a:t>softmax</a:t>
            </a:r>
            <a:r>
              <a:rPr lang="es-ES" sz="6000" dirty="0"/>
              <a:t> que es en esencia lo mismo.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322223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16843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a:defRPr sz="4600">
                <a:latin typeface="Graphik Compact Regular"/>
                <a:ea typeface="Graphik Compact Regular"/>
                <a:cs typeface="Graphik Compact Regular"/>
                <a:sym typeface="Graphik Compact Regular"/>
              </a:defRPr>
            </a:pPr>
            <a:r>
              <a:rPr lang="es-ES_tradnl" sz="9600" dirty="0"/>
              <a:t>Que clase K se elige como base no importa. Los coeficientes van a cambiar con dos modelos entrenados con el mismo </a:t>
            </a:r>
            <a:r>
              <a:rPr lang="es-ES_tradnl" sz="9600" dirty="0" err="1"/>
              <a:t>dataset</a:t>
            </a:r>
            <a:r>
              <a:rPr lang="es-ES_tradnl" sz="9600" dirty="0"/>
              <a:t>, pero diferente elección de clase para la base. </a:t>
            </a:r>
          </a:p>
          <a:p>
            <a:pPr>
              <a:defRPr sz="4600">
                <a:latin typeface="Graphik Compact Regular"/>
                <a:ea typeface="Graphik Compact Regular"/>
                <a:cs typeface="Graphik Compact Regular"/>
                <a:sym typeface="Graphik Compact Regular"/>
              </a:defRPr>
            </a:pPr>
            <a:r>
              <a:rPr lang="es-ES_tradnl" sz="9600" dirty="0"/>
              <a:t>Lo importante es que los valores predichos de probabilidad se van a mantener igual.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23655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CD661-7E86-8E7A-102A-7B76D0621D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AF7BE-1B5C-AFDC-88CD-697F3C1D56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26BB2-92A6-E0C4-28B8-A5BDCCA3E0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866071D-6C35-BF46-266B-25D5CA6E8168}"/>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927917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411355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a:buNone/>
            </a:pPr>
            <a:r>
              <a:rPr lang="en-US" sz="8000" dirty="0"/>
              <a:t>El </a:t>
            </a:r>
            <a:r>
              <a:rPr lang="en-US" sz="8000" dirty="0" err="1"/>
              <a:t>teorema</a:t>
            </a:r>
            <a:r>
              <a:rPr lang="en-US" sz="8000" dirty="0"/>
              <a:t> de Bayes se </a:t>
            </a:r>
            <a:r>
              <a:rPr lang="en-US" sz="8000" dirty="0" err="1"/>
              <a:t>basa</a:t>
            </a:r>
            <a:r>
              <a:rPr lang="en-US" sz="8000" dirty="0"/>
              <a:t> </a:t>
            </a:r>
            <a:r>
              <a:rPr lang="en-US" sz="8000" dirty="0" err="1"/>
              <a:t>en</a:t>
            </a:r>
            <a:r>
              <a:rPr lang="en-US" sz="8000" dirty="0"/>
              <a:t> </a:t>
            </a:r>
            <a:r>
              <a:rPr lang="en-US" sz="8000" dirty="0" err="1"/>
              <a:t>una</a:t>
            </a:r>
            <a:r>
              <a:rPr lang="en-US" sz="8000" dirty="0"/>
              <a:t> </a:t>
            </a:r>
            <a:r>
              <a:rPr lang="en-US" sz="8000" dirty="0" err="1"/>
              <a:t>interpretación</a:t>
            </a:r>
            <a:r>
              <a:rPr lang="en-US" sz="8000" dirty="0"/>
              <a:t> </a:t>
            </a:r>
            <a:r>
              <a:rPr lang="en-US" sz="8000" b="1" dirty="0" err="1"/>
              <a:t>subjetiva</a:t>
            </a:r>
            <a:r>
              <a:rPr lang="en-US" sz="8000" dirty="0"/>
              <a:t> de la </a:t>
            </a:r>
            <a:r>
              <a:rPr lang="en-US" sz="8000" dirty="0" err="1"/>
              <a:t>probabilidad</a:t>
            </a:r>
            <a:r>
              <a:rPr lang="en-US" sz="8000" dirty="0"/>
              <a:t>, </a:t>
            </a:r>
            <a:r>
              <a:rPr lang="en-US" sz="8000" dirty="0" err="1"/>
              <a:t>donde</a:t>
            </a:r>
            <a:r>
              <a:rPr lang="en-US" sz="8000" dirty="0"/>
              <a:t> la </a:t>
            </a:r>
            <a:r>
              <a:rPr lang="en-US" sz="8000" dirty="0" err="1"/>
              <a:t>probabilidad</a:t>
            </a:r>
            <a:r>
              <a:rPr lang="en-US" sz="8000" dirty="0"/>
              <a:t> de un </a:t>
            </a:r>
            <a:r>
              <a:rPr lang="en-US" sz="8000" dirty="0" err="1"/>
              <a:t>evento</a:t>
            </a:r>
            <a:r>
              <a:rPr lang="en-US" sz="8000" dirty="0"/>
              <a:t> </a:t>
            </a:r>
            <a:r>
              <a:rPr lang="en-US" sz="8000" dirty="0" err="1"/>
              <a:t>refleja</a:t>
            </a:r>
            <a:r>
              <a:rPr lang="en-US" sz="8000" dirty="0"/>
              <a:t> </a:t>
            </a:r>
            <a:r>
              <a:rPr lang="en-US" sz="8000" dirty="0" err="1"/>
              <a:t>el</a:t>
            </a:r>
            <a:r>
              <a:rPr lang="en-US" sz="8000" dirty="0"/>
              <a:t> </a:t>
            </a:r>
            <a:r>
              <a:rPr lang="en-US" sz="8000" dirty="0" err="1"/>
              <a:t>grado</a:t>
            </a:r>
            <a:r>
              <a:rPr lang="en-US" sz="8000" dirty="0"/>
              <a:t> de </a:t>
            </a:r>
            <a:r>
              <a:rPr lang="en-US" sz="8000" dirty="0" err="1"/>
              <a:t>creencia</a:t>
            </a:r>
            <a:r>
              <a:rPr lang="en-US" sz="8000" dirty="0"/>
              <a:t> de </a:t>
            </a:r>
            <a:r>
              <a:rPr lang="en-US" sz="8000" dirty="0" err="1"/>
              <a:t>una</a:t>
            </a:r>
            <a:r>
              <a:rPr lang="en-US" sz="8000" dirty="0"/>
              <a:t> persona </a:t>
            </a:r>
            <a:r>
              <a:rPr lang="en-US" sz="8000" dirty="0" err="1"/>
              <a:t>en</a:t>
            </a:r>
            <a:r>
              <a:rPr lang="en-US" sz="8000" dirty="0"/>
              <a:t> ese </a:t>
            </a:r>
            <a:r>
              <a:rPr lang="en-US" sz="8000" dirty="0" err="1"/>
              <a:t>evento</a:t>
            </a:r>
            <a:r>
              <a:rPr lang="en-US" sz="8000" dirty="0"/>
              <a:t>, dado </a:t>
            </a:r>
            <a:r>
              <a:rPr lang="en-US" sz="8000" dirty="0" err="1"/>
              <a:t>el</a:t>
            </a:r>
            <a:r>
              <a:rPr lang="en-US" sz="8000" dirty="0"/>
              <a:t> </a:t>
            </a:r>
            <a:r>
              <a:rPr lang="en-US" sz="8000" dirty="0" err="1"/>
              <a:t>conocimiento</a:t>
            </a:r>
            <a:r>
              <a:rPr lang="en-US" sz="8000" dirty="0"/>
              <a:t> </a:t>
            </a:r>
            <a:r>
              <a:rPr lang="en-US" sz="8000" dirty="0" err="1"/>
              <a:t>previo</a:t>
            </a:r>
            <a:r>
              <a:rPr lang="en-US" sz="8000" dirty="0"/>
              <a:t> que </a:t>
            </a:r>
            <a:r>
              <a:rPr lang="en-US" sz="8000" dirty="0" err="1"/>
              <a:t>tenga</a:t>
            </a:r>
            <a:r>
              <a:rPr lang="en-US" sz="8000" dirty="0"/>
              <a:t> </a:t>
            </a:r>
            <a:r>
              <a:rPr lang="en-US" sz="8000" dirty="0" err="1"/>
              <a:t>sobre</a:t>
            </a:r>
            <a:r>
              <a:rPr lang="en-US" sz="8000" dirty="0"/>
              <a:t> </a:t>
            </a:r>
            <a:r>
              <a:rPr lang="en-US" sz="8000" dirty="0" err="1"/>
              <a:t>él</a:t>
            </a:r>
            <a:r>
              <a:rPr lang="en-US" sz="8000" dirty="0"/>
              <a:t>. Esto se llama </a:t>
            </a:r>
            <a:r>
              <a:rPr lang="en-US" sz="8000" dirty="0" err="1"/>
              <a:t>probabilidad</a:t>
            </a:r>
            <a:r>
              <a:rPr lang="en-US" sz="8000" dirty="0"/>
              <a:t> </a:t>
            </a:r>
            <a:r>
              <a:rPr lang="en-US" sz="8000" b="1" dirty="0" err="1"/>
              <a:t>subjetiva</a:t>
            </a:r>
            <a:r>
              <a:rPr lang="en-US" sz="8000" dirty="0"/>
              <a:t>.</a:t>
            </a:r>
          </a:p>
          <a:p>
            <a:r>
              <a:rPr lang="en-US" sz="8000" dirty="0"/>
              <a:t>En </a:t>
            </a:r>
            <a:r>
              <a:rPr lang="en-US" sz="8000" dirty="0" err="1"/>
              <a:t>contraste</a:t>
            </a:r>
            <a:r>
              <a:rPr lang="en-US" sz="8000" dirty="0"/>
              <a:t>, la </a:t>
            </a:r>
            <a:r>
              <a:rPr lang="en-US" sz="8000" b="1" dirty="0" err="1"/>
              <a:t>probabilidad</a:t>
            </a:r>
            <a:r>
              <a:rPr lang="en-US" sz="8000" b="1" dirty="0"/>
              <a:t> </a:t>
            </a:r>
            <a:r>
              <a:rPr lang="en-US" sz="8000" b="1" dirty="0" err="1"/>
              <a:t>frecuentista</a:t>
            </a:r>
            <a:r>
              <a:rPr lang="en-US" sz="8000" dirty="0"/>
              <a:t> </a:t>
            </a:r>
            <a:r>
              <a:rPr lang="en-US" sz="8000" dirty="0" err="1"/>
              <a:t>ve</a:t>
            </a:r>
            <a:r>
              <a:rPr lang="en-US" sz="8000" dirty="0"/>
              <a:t> la </a:t>
            </a:r>
            <a:r>
              <a:rPr lang="en-US" sz="8000" dirty="0" err="1"/>
              <a:t>probabilidad</a:t>
            </a:r>
            <a:r>
              <a:rPr lang="en-US" sz="8000" dirty="0"/>
              <a:t> </a:t>
            </a:r>
            <a:r>
              <a:rPr lang="en-US" sz="8000" dirty="0" err="1"/>
              <a:t>como</a:t>
            </a:r>
            <a:r>
              <a:rPr lang="en-US" sz="8000" dirty="0"/>
              <a:t> la </a:t>
            </a:r>
            <a:r>
              <a:rPr lang="en-US" sz="8000" dirty="0" err="1"/>
              <a:t>frecuencia</a:t>
            </a:r>
            <a:r>
              <a:rPr lang="en-US" sz="8000" dirty="0"/>
              <a:t> de </a:t>
            </a:r>
            <a:r>
              <a:rPr lang="en-US" sz="8000" dirty="0" err="1"/>
              <a:t>ocurrencia</a:t>
            </a:r>
            <a:r>
              <a:rPr lang="en-US" sz="8000" dirty="0"/>
              <a:t> de un </a:t>
            </a:r>
            <a:r>
              <a:rPr lang="en-US" sz="8000" dirty="0" err="1"/>
              <a:t>evento</a:t>
            </a:r>
            <a:r>
              <a:rPr lang="en-US" sz="8000" dirty="0"/>
              <a:t> </a:t>
            </a:r>
            <a:r>
              <a:rPr lang="en-US" sz="8000" dirty="0" err="1"/>
              <a:t>en</a:t>
            </a:r>
            <a:r>
              <a:rPr lang="en-US" sz="8000" dirty="0"/>
              <a:t> un </a:t>
            </a:r>
            <a:r>
              <a:rPr lang="en-US" sz="8000" dirty="0" err="1"/>
              <a:t>número</a:t>
            </a:r>
            <a:r>
              <a:rPr lang="en-US" sz="8000" dirty="0"/>
              <a:t> </a:t>
            </a:r>
            <a:r>
              <a:rPr lang="en-US" sz="8000" dirty="0" err="1"/>
              <a:t>infinito</a:t>
            </a:r>
            <a:r>
              <a:rPr lang="en-US" sz="8000" dirty="0"/>
              <a:t> de </a:t>
            </a:r>
            <a:r>
              <a:rPr lang="en-US" sz="8000" dirty="0" err="1"/>
              <a:t>ensayos</a:t>
            </a:r>
            <a:r>
              <a:rPr lang="en-US" sz="8000" dirty="0"/>
              <a:t>. Esta </a:t>
            </a:r>
            <a:r>
              <a:rPr lang="en-US" sz="8000" dirty="0" err="1"/>
              <a:t>diferencia</a:t>
            </a:r>
            <a:r>
              <a:rPr lang="en-US" sz="8000" dirty="0"/>
              <a:t> de </a:t>
            </a:r>
            <a:r>
              <a:rPr lang="en-US" sz="8000" dirty="0" err="1"/>
              <a:t>interpretación</a:t>
            </a:r>
            <a:r>
              <a:rPr lang="en-US" sz="8000" dirty="0"/>
              <a:t> entre las dos </a:t>
            </a:r>
            <a:r>
              <a:rPr lang="en-US" sz="8000" dirty="0" err="1"/>
              <a:t>corrientes</a:t>
            </a:r>
            <a:r>
              <a:rPr lang="en-US" sz="8000" dirty="0"/>
              <a:t> </a:t>
            </a:r>
            <a:r>
              <a:rPr lang="en-US" sz="8000" dirty="0" err="1"/>
              <a:t>crea</a:t>
            </a:r>
            <a:r>
              <a:rPr lang="en-US" sz="8000" dirty="0"/>
              <a:t> un campo de </a:t>
            </a:r>
            <a:r>
              <a:rPr lang="en-US" sz="8000" dirty="0" err="1"/>
              <a:t>discusión</a:t>
            </a:r>
            <a:r>
              <a:rPr lang="en-US" sz="8000" dirty="0"/>
              <a:t> </a:t>
            </a:r>
            <a:r>
              <a:rPr lang="en-US" sz="8000" dirty="0" err="1"/>
              <a:t>filosófica</a:t>
            </a:r>
            <a:r>
              <a:rPr lang="en-US" sz="8000" dirty="0"/>
              <a:t> </a:t>
            </a:r>
            <a:r>
              <a:rPr lang="en-US" sz="8000" dirty="0" err="1"/>
              <a:t>sobre</a:t>
            </a:r>
            <a:r>
              <a:rPr lang="en-US" sz="8000" dirty="0"/>
              <a:t> </a:t>
            </a:r>
            <a:r>
              <a:rPr lang="en-US" sz="8000" b="1" dirty="0" err="1"/>
              <a:t>qué</a:t>
            </a:r>
            <a:r>
              <a:rPr lang="en-US" sz="8000" b="1" dirty="0"/>
              <a:t> </a:t>
            </a:r>
            <a:r>
              <a:rPr lang="en-US" sz="8000" b="1" dirty="0" err="1"/>
              <a:t>significa</a:t>
            </a:r>
            <a:r>
              <a:rPr lang="en-US" sz="8000" b="1" dirty="0"/>
              <a:t> </a:t>
            </a:r>
            <a:r>
              <a:rPr lang="en-US" sz="8000" b="1" dirty="0" err="1"/>
              <a:t>realmente</a:t>
            </a:r>
            <a:r>
              <a:rPr lang="en-US" sz="8000" b="1" dirty="0"/>
              <a:t> la </a:t>
            </a:r>
            <a:r>
              <a:rPr lang="en-US" sz="8000" b="1" dirty="0" err="1"/>
              <a:t>probabilidad</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err="1"/>
              <a:t>Frecuentistas</a:t>
            </a:r>
            <a:r>
              <a:rPr lang="en-US" sz="8000" dirty="0"/>
              <a:t> </a:t>
            </a:r>
            <a:r>
              <a:rPr lang="en-US" sz="8000" dirty="0" err="1"/>
              <a:t>argumentan</a:t>
            </a:r>
            <a:r>
              <a:rPr lang="en-US" sz="8000" dirty="0"/>
              <a:t> que la </a:t>
            </a:r>
            <a:r>
              <a:rPr lang="en-US" sz="8000" dirty="0" err="1"/>
              <a:t>probabilidad</a:t>
            </a:r>
            <a:r>
              <a:rPr lang="en-US" sz="8000" dirty="0"/>
              <a:t> </a:t>
            </a:r>
            <a:r>
              <a:rPr lang="en-US" sz="8000" dirty="0" err="1"/>
              <a:t>debe</a:t>
            </a:r>
            <a:r>
              <a:rPr lang="en-US" sz="8000" dirty="0"/>
              <a:t> </a:t>
            </a:r>
            <a:r>
              <a:rPr lang="en-US" sz="8000" dirty="0" err="1"/>
              <a:t>estar</a:t>
            </a:r>
            <a:r>
              <a:rPr lang="en-US" sz="8000" dirty="0"/>
              <a:t> </a:t>
            </a:r>
            <a:r>
              <a:rPr lang="en-US" sz="8000" dirty="0" err="1"/>
              <a:t>basada</a:t>
            </a:r>
            <a:r>
              <a:rPr lang="en-US" sz="8000" dirty="0"/>
              <a:t> </a:t>
            </a:r>
            <a:r>
              <a:rPr lang="en-US" sz="8000" dirty="0" err="1"/>
              <a:t>en</a:t>
            </a:r>
            <a:r>
              <a:rPr lang="en-US" sz="8000" dirty="0"/>
              <a:t> la </a:t>
            </a:r>
            <a:r>
              <a:rPr lang="en-US" sz="8000" dirty="0" err="1"/>
              <a:t>frecuencia</a:t>
            </a:r>
            <a:r>
              <a:rPr lang="en-US" sz="8000" dirty="0"/>
              <a:t> de </a:t>
            </a:r>
            <a:r>
              <a:rPr lang="en-US" sz="8000" dirty="0" err="1"/>
              <a:t>eventos</a:t>
            </a:r>
            <a:r>
              <a:rPr lang="en-US" sz="8000" dirty="0"/>
              <a:t> </a:t>
            </a:r>
            <a:r>
              <a:rPr lang="en-US" sz="8000" dirty="0" err="1"/>
              <a:t>en</a:t>
            </a:r>
            <a:r>
              <a:rPr lang="en-US" sz="8000" dirty="0"/>
              <a:t> </a:t>
            </a:r>
            <a:r>
              <a:rPr lang="en-US" sz="8000" dirty="0" err="1"/>
              <a:t>experimentos</a:t>
            </a:r>
            <a:r>
              <a:rPr lang="en-US" sz="8000" dirty="0"/>
              <a:t> </a:t>
            </a:r>
            <a:r>
              <a:rPr lang="en-US" sz="8000" dirty="0" err="1"/>
              <a:t>repetidos</a:t>
            </a:r>
            <a:r>
              <a:rPr lang="en-US" sz="8000" dirty="0"/>
              <a:t>, </a:t>
            </a:r>
            <a:r>
              <a:rPr lang="en-US" sz="8000" dirty="0" err="1"/>
              <a:t>mientras</a:t>
            </a:r>
            <a:r>
              <a:rPr lang="en-US" sz="8000" dirty="0"/>
              <a:t> que </a:t>
            </a:r>
            <a:r>
              <a:rPr lang="en-US" sz="8000" dirty="0" err="1"/>
              <a:t>los</a:t>
            </a:r>
            <a:r>
              <a:rPr lang="en-US" sz="8000" dirty="0"/>
              <a:t> </a:t>
            </a:r>
            <a:r>
              <a:rPr lang="en-US" sz="8000" b="1" dirty="0" err="1"/>
              <a:t>bayesianos</a:t>
            </a:r>
            <a:r>
              <a:rPr lang="en-US" sz="8000" dirty="0"/>
              <a:t> </a:t>
            </a:r>
            <a:r>
              <a:rPr lang="en-US" sz="8000" dirty="0" err="1"/>
              <a:t>defienden</a:t>
            </a:r>
            <a:r>
              <a:rPr lang="en-US" sz="8000" dirty="0"/>
              <a:t> la idea de que la </a:t>
            </a:r>
            <a:r>
              <a:rPr lang="en-US" sz="8000" dirty="0" err="1"/>
              <a:t>probabilidad</a:t>
            </a:r>
            <a:r>
              <a:rPr lang="en-US" sz="8000" dirty="0"/>
              <a:t> </a:t>
            </a:r>
            <a:r>
              <a:rPr lang="en-US" sz="8000" dirty="0" err="1"/>
              <a:t>refleja</a:t>
            </a:r>
            <a:r>
              <a:rPr lang="en-US" sz="8000" dirty="0"/>
              <a:t> </a:t>
            </a:r>
            <a:r>
              <a:rPr lang="en-US" sz="8000" dirty="0" err="1"/>
              <a:t>nuestras</a:t>
            </a:r>
            <a:r>
              <a:rPr lang="en-US" sz="8000" dirty="0"/>
              <a:t> </a:t>
            </a:r>
            <a:r>
              <a:rPr lang="en-US" sz="8000" dirty="0" err="1"/>
              <a:t>creencias</a:t>
            </a:r>
            <a:r>
              <a:rPr lang="en-US" sz="8000" dirty="0"/>
              <a:t> y </a:t>
            </a:r>
            <a:r>
              <a:rPr lang="en-US" sz="8000" dirty="0" err="1"/>
              <a:t>puede</a:t>
            </a:r>
            <a:r>
              <a:rPr lang="en-US" sz="8000" dirty="0"/>
              <a:t> </a:t>
            </a:r>
            <a:r>
              <a:rPr lang="en-US" sz="8000" dirty="0" err="1"/>
              <a:t>cambiar</a:t>
            </a:r>
            <a:r>
              <a:rPr lang="en-US" sz="8000" dirty="0"/>
              <a:t> con </a:t>
            </a:r>
            <a:r>
              <a:rPr lang="en-US" sz="8000" dirty="0" err="1"/>
              <a:t>el</a:t>
            </a:r>
            <a:r>
              <a:rPr lang="en-US" sz="8000" dirty="0"/>
              <a:t> </a:t>
            </a:r>
            <a:r>
              <a:rPr lang="en-US" sz="8000" dirty="0" err="1"/>
              <a:t>tiempo</a:t>
            </a:r>
            <a:r>
              <a:rPr lang="en-US" sz="8000" dirty="0"/>
              <a:t> a </a:t>
            </a:r>
            <a:r>
              <a:rPr lang="en-US" sz="8000" dirty="0" err="1"/>
              <a:t>medida</a:t>
            </a:r>
            <a:r>
              <a:rPr lang="en-US" sz="8000" dirty="0"/>
              <a:t> que </a:t>
            </a:r>
            <a:r>
              <a:rPr lang="en-US" sz="8000" dirty="0" err="1"/>
              <a:t>obtenemos</a:t>
            </a:r>
            <a:r>
              <a:rPr lang="en-US" sz="8000" dirty="0"/>
              <a:t> </a:t>
            </a:r>
            <a:r>
              <a:rPr lang="en-US" sz="8000" dirty="0" err="1"/>
              <a:t>más</a:t>
            </a:r>
            <a:r>
              <a:rPr lang="en-US" sz="8000" dirty="0"/>
              <a:t> </a:t>
            </a:r>
            <a:r>
              <a:rPr lang="en-US" sz="8000" dirty="0" err="1"/>
              <a:t>evidencia</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Esto introduce un debate </a:t>
            </a:r>
            <a:r>
              <a:rPr lang="en-US" sz="8000" dirty="0" err="1"/>
              <a:t>filosófico</a:t>
            </a:r>
            <a:r>
              <a:rPr lang="en-US" sz="8000" dirty="0"/>
              <a:t> </a:t>
            </a:r>
            <a:r>
              <a:rPr lang="en-US" sz="8000" dirty="0" err="1"/>
              <a:t>acerca</a:t>
            </a:r>
            <a:r>
              <a:rPr lang="en-US" sz="8000" dirty="0"/>
              <a:t> de </a:t>
            </a:r>
            <a:r>
              <a:rPr lang="en-US" sz="8000" dirty="0" err="1"/>
              <a:t>si</a:t>
            </a:r>
            <a:r>
              <a:rPr lang="en-US" sz="8000" dirty="0"/>
              <a:t> las </a:t>
            </a:r>
            <a:r>
              <a:rPr lang="en-US" sz="8000" dirty="0" err="1"/>
              <a:t>probabilidades</a:t>
            </a:r>
            <a:r>
              <a:rPr lang="en-US" sz="8000" dirty="0"/>
              <a:t> son algo </a:t>
            </a:r>
            <a:r>
              <a:rPr lang="en-US" sz="8000" b="1" dirty="0"/>
              <a:t>real</a:t>
            </a:r>
            <a:r>
              <a:rPr lang="en-US" sz="8000" dirty="0"/>
              <a:t> que </a:t>
            </a:r>
            <a:r>
              <a:rPr lang="en-US" sz="8000" dirty="0" err="1"/>
              <a:t>podemos</a:t>
            </a:r>
            <a:r>
              <a:rPr lang="en-US" sz="8000" dirty="0"/>
              <a:t> </a:t>
            </a:r>
            <a:r>
              <a:rPr lang="en-US" sz="8000" dirty="0" err="1"/>
              <a:t>medir</a:t>
            </a:r>
            <a:r>
              <a:rPr lang="en-US" sz="8000" dirty="0"/>
              <a:t> </a:t>
            </a:r>
            <a:r>
              <a:rPr lang="en-US" sz="8000" dirty="0" err="1"/>
              <a:t>en</a:t>
            </a:r>
            <a:r>
              <a:rPr lang="en-US" sz="8000" dirty="0"/>
              <a:t> </a:t>
            </a:r>
            <a:r>
              <a:rPr lang="en-US" sz="8000" dirty="0" err="1"/>
              <a:t>el</a:t>
            </a:r>
            <a:r>
              <a:rPr lang="en-US" sz="8000" dirty="0"/>
              <a:t> </a:t>
            </a:r>
            <a:r>
              <a:rPr lang="en-US" sz="8000" dirty="0" err="1"/>
              <a:t>mundo</a:t>
            </a:r>
            <a:r>
              <a:rPr lang="en-US" sz="8000" dirty="0"/>
              <a:t>, o </a:t>
            </a:r>
            <a:r>
              <a:rPr lang="en-US" sz="8000" dirty="0" err="1"/>
              <a:t>si</a:t>
            </a:r>
            <a:r>
              <a:rPr lang="en-US" sz="8000" dirty="0"/>
              <a:t> son </a:t>
            </a:r>
            <a:r>
              <a:rPr lang="en-US" sz="8000" dirty="0" err="1"/>
              <a:t>simplemente</a:t>
            </a:r>
            <a:r>
              <a:rPr lang="en-US" sz="8000" dirty="0"/>
              <a:t> </a:t>
            </a:r>
            <a:r>
              <a:rPr lang="en-US" sz="8000" dirty="0" err="1"/>
              <a:t>una</a:t>
            </a:r>
            <a:r>
              <a:rPr lang="en-US" sz="8000" dirty="0"/>
              <a:t> </a:t>
            </a:r>
            <a:r>
              <a:rPr lang="en-US" sz="8000" dirty="0" err="1"/>
              <a:t>herramienta</a:t>
            </a:r>
            <a:r>
              <a:rPr lang="en-US" sz="8000" dirty="0"/>
              <a:t> para </a:t>
            </a:r>
            <a:r>
              <a:rPr lang="en-US" sz="8000" dirty="0" err="1"/>
              <a:t>describir</a:t>
            </a:r>
            <a:r>
              <a:rPr lang="en-US" sz="8000" dirty="0"/>
              <a:t> </a:t>
            </a:r>
            <a:r>
              <a:rPr lang="en-US" sz="8000" dirty="0" err="1"/>
              <a:t>nuestra</a:t>
            </a:r>
            <a:r>
              <a:rPr lang="en-US" sz="8000" dirty="0"/>
              <a:t> </a:t>
            </a:r>
            <a:r>
              <a:rPr lang="en-US" sz="8000" dirty="0" err="1"/>
              <a:t>incertidumbre</a:t>
            </a:r>
            <a:r>
              <a:rPr lang="en-US" sz="8000" dirty="0"/>
              <a:t>. Para </a:t>
            </a:r>
            <a:r>
              <a:rPr lang="en-US" sz="8000" dirty="0" err="1"/>
              <a:t>los</a:t>
            </a:r>
            <a:r>
              <a:rPr lang="en-US" sz="8000" dirty="0"/>
              <a:t> </a:t>
            </a:r>
            <a:r>
              <a:rPr lang="en-US" sz="8000" dirty="0" err="1"/>
              <a:t>bayesianos</a:t>
            </a:r>
            <a:r>
              <a:rPr lang="en-US" sz="8000" dirty="0"/>
              <a:t>, la </a:t>
            </a:r>
            <a:r>
              <a:rPr lang="en-US" sz="8000" dirty="0" err="1"/>
              <a:t>probabilidad</a:t>
            </a:r>
            <a:r>
              <a:rPr lang="en-US" sz="8000" dirty="0"/>
              <a:t> </a:t>
            </a:r>
            <a:r>
              <a:rPr lang="en-US" sz="8000" dirty="0" err="1"/>
              <a:t>está</a:t>
            </a:r>
            <a:r>
              <a:rPr lang="en-US" sz="8000" dirty="0"/>
              <a:t> </a:t>
            </a:r>
            <a:r>
              <a:rPr lang="en-US" sz="8000" dirty="0" err="1"/>
              <a:t>profundamente</a:t>
            </a:r>
            <a:r>
              <a:rPr lang="en-US" sz="8000" dirty="0"/>
              <a:t> </a:t>
            </a:r>
            <a:r>
              <a:rPr lang="en-US" sz="8000" dirty="0" err="1"/>
              <a:t>ligada</a:t>
            </a:r>
            <a:r>
              <a:rPr lang="en-US" sz="8000" dirty="0"/>
              <a:t> a la </a:t>
            </a:r>
            <a:r>
              <a:rPr lang="en-US" sz="8000" b="1" dirty="0" err="1"/>
              <a:t>epistemología</a:t>
            </a:r>
            <a:r>
              <a:rPr lang="en-US" sz="8000" dirty="0"/>
              <a:t> (</a:t>
            </a:r>
            <a:r>
              <a:rPr lang="en-US" sz="8000" dirty="0" err="1"/>
              <a:t>cómo</a:t>
            </a:r>
            <a:r>
              <a:rPr lang="en-US" sz="8000" dirty="0"/>
              <a:t> </a:t>
            </a:r>
            <a:r>
              <a:rPr lang="en-US" sz="8000" dirty="0" err="1"/>
              <a:t>sabemos</a:t>
            </a:r>
            <a:r>
              <a:rPr lang="en-US" sz="8000" dirty="0"/>
              <a:t> lo que </a:t>
            </a:r>
            <a:r>
              <a:rPr lang="en-US" sz="8000" dirty="0" err="1"/>
              <a:t>sabemos</a:t>
            </a:r>
            <a:r>
              <a:rPr lang="en-US" sz="8000" dirty="0"/>
              <a:t>), </a:t>
            </a:r>
            <a:r>
              <a:rPr lang="en-US" sz="8000" dirty="0" err="1"/>
              <a:t>mientras</a:t>
            </a:r>
            <a:r>
              <a:rPr lang="en-US" sz="8000" dirty="0"/>
              <a:t> que </a:t>
            </a:r>
            <a:r>
              <a:rPr lang="en-US" sz="8000" dirty="0" err="1"/>
              <a:t>otros</a:t>
            </a:r>
            <a:r>
              <a:rPr lang="en-US" sz="8000" dirty="0"/>
              <a:t> </a:t>
            </a:r>
            <a:r>
              <a:rPr lang="en-US" sz="8000" dirty="0" err="1"/>
              <a:t>enfoques</a:t>
            </a:r>
            <a:r>
              <a:rPr lang="en-US" sz="8000" dirty="0"/>
              <a:t> </a:t>
            </a:r>
            <a:r>
              <a:rPr lang="en-US" sz="8000" dirty="0" err="1"/>
              <a:t>científicos</a:t>
            </a:r>
            <a:r>
              <a:rPr lang="en-US" sz="8000" dirty="0"/>
              <a:t> la </a:t>
            </a:r>
            <a:r>
              <a:rPr lang="en-US" sz="8000" dirty="0" err="1"/>
              <a:t>ven</a:t>
            </a:r>
            <a:r>
              <a:rPr lang="en-US" sz="8000" dirty="0"/>
              <a:t> </a:t>
            </a:r>
            <a:r>
              <a:rPr lang="en-US" sz="8000" dirty="0" err="1"/>
              <a:t>más</a:t>
            </a:r>
            <a:r>
              <a:rPr lang="en-US" sz="8000" dirty="0"/>
              <a:t> </a:t>
            </a:r>
            <a:r>
              <a:rPr lang="en-US" sz="8000" dirty="0" err="1"/>
              <a:t>como</a:t>
            </a:r>
            <a:r>
              <a:rPr lang="en-US" sz="8000" dirty="0"/>
              <a:t> </a:t>
            </a:r>
            <a:r>
              <a:rPr lang="en-US" sz="8000" dirty="0" err="1"/>
              <a:t>una</a:t>
            </a:r>
            <a:r>
              <a:rPr lang="en-US" sz="8000" dirty="0"/>
              <a:t> </a:t>
            </a:r>
            <a:r>
              <a:rPr lang="en-US" sz="8000" dirty="0" err="1"/>
              <a:t>propiedad</a:t>
            </a:r>
            <a:r>
              <a:rPr lang="en-US" sz="8000" dirty="0"/>
              <a:t> del </a:t>
            </a:r>
            <a:r>
              <a:rPr lang="en-US" sz="8000" dirty="0" err="1"/>
              <a:t>mundo</a:t>
            </a:r>
            <a:r>
              <a:rPr lang="en-US" sz="8000" dirty="0"/>
              <a:t> </a:t>
            </a:r>
            <a:r>
              <a:rPr lang="en-US" sz="8000" dirty="0" err="1"/>
              <a:t>físico</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Al final, la </a:t>
            </a:r>
            <a:r>
              <a:rPr lang="en-US" sz="8000" dirty="0" err="1"/>
              <a:t>diferencia</a:t>
            </a:r>
            <a:r>
              <a:rPr lang="en-US" sz="8000" dirty="0"/>
              <a:t> entre </a:t>
            </a:r>
            <a:r>
              <a:rPr lang="en-US" sz="8000" b="1" dirty="0" err="1"/>
              <a:t>bayesianos</a:t>
            </a:r>
            <a:r>
              <a:rPr lang="en-US" sz="8000" dirty="0"/>
              <a:t> y </a:t>
            </a:r>
            <a:r>
              <a:rPr lang="en-US" sz="8000" b="1" dirty="0" err="1"/>
              <a:t>frecuentistas</a:t>
            </a:r>
            <a:r>
              <a:rPr lang="en-US" sz="8000" dirty="0"/>
              <a:t> </a:t>
            </a:r>
            <a:r>
              <a:rPr lang="en-US" sz="8000" dirty="0" err="1"/>
              <a:t>refleja</a:t>
            </a:r>
            <a:r>
              <a:rPr lang="en-US" sz="8000" dirty="0"/>
              <a:t> </a:t>
            </a:r>
            <a:r>
              <a:rPr lang="en-US" sz="8000" dirty="0" err="1"/>
              <a:t>más</a:t>
            </a:r>
            <a:r>
              <a:rPr lang="en-US" sz="8000" dirty="0"/>
              <a:t> </a:t>
            </a:r>
            <a:r>
              <a:rPr lang="en-US" sz="8000" dirty="0" err="1"/>
              <a:t>una</a:t>
            </a:r>
            <a:r>
              <a:rPr lang="en-US" sz="8000" dirty="0"/>
              <a:t> </a:t>
            </a:r>
            <a:r>
              <a:rPr lang="en-US" sz="8000" dirty="0" err="1"/>
              <a:t>diferencia</a:t>
            </a:r>
            <a:r>
              <a:rPr lang="en-US" sz="8000" dirty="0"/>
              <a:t> de </a:t>
            </a:r>
            <a:r>
              <a:rPr lang="en-US" sz="8000" dirty="0" err="1"/>
              <a:t>filosofía</a:t>
            </a:r>
            <a:r>
              <a:rPr lang="en-US" sz="8000" dirty="0"/>
              <a:t> </a:t>
            </a:r>
            <a:r>
              <a:rPr lang="en-US" sz="8000" dirty="0" err="1"/>
              <a:t>sobre</a:t>
            </a:r>
            <a:r>
              <a:rPr lang="en-US" sz="8000" dirty="0"/>
              <a:t> </a:t>
            </a:r>
            <a:r>
              <a:rPr lang="en-US" sz="8000" dirty="0" err="1"/>
              <a:t>cómo</a:t>
            </a:r>
            <a:r>
              <a:rPr lang="en-US" sz="8000" dirty="0"/>
              <a:t> </a:t>
            </a:r>
            <a:r>
              <a:rPr lang="en-US" sz="8000" dirty="0" err="1"/>
              <a:t>interpretar</a:t>
            </a:r>
            <a:r>
              <a:rPr lang="en-US" sz="8000" dirty="0"/>
              <a:t> la </a:t>
            </a:r>
            <a:r>
              <a:rPr lang="en-US" sz="8000" dirty="0" err="1"/>
              <a:t>probabilidad</a:t>
            </a:r>
            <a:r>
              <a:rPr lang="en-US" sz="8000" dirty="0"/>
              <a:t> y </a:t>
            </a:r>
            <a:r>
              <a:rPr lang="en-US" sz="8000" dirty="0" err="1"/>
              <a:t>el</a:t>
            </a:r>
            <a:r>
              <a:rPr lang="en-US" sz="8000" dirty="0"/>
              <a:t> </a:t>
            </a:r>
            <a:r>
              <a:rPr lang="en-US" sz="8000" dirty="0" err="1"/>
              <a:t>conocimiento</a:t>
            </a:r>
            <a:r>
              <a:rPr lang="en-US" sz="8000" dirty="0"/>
              <a:t>, y </a:t>
            </a:r>
            <a:r>
              <a:rPr lang="en-US" sz="8000" dirty="0" err="1"/>
              <a:t>cómo</a:t>
            </a:r>
            <a:r>
              <a:rPr lang="en-US" sz="8000" dirty="0"/>
              <a:t> </a:t>
            </a:r>
            <a:r>
              <a:rPr lang="en-US" sz="8000" dirty="0" err="1"/>
              <a:t>actualizar</a:t>
            </a:r>
            <a:r>
              <a:rPr lang="en-US" sz="8000" dirty="0"/>
              <a:t> </a:t>
            </a:r>
            <a:r>
              <a:rPr lang="en-US" sz="8000" dirty="0" err="1"/>
              <a:t>nuestras</a:t>
            </a:r>
            <a:r>
              <a:rPr lang="en-US" sz="8000" dirty="0"/>
              <a:t> </a:t>
            </a:r>
            <a:r>
              <a:rPr lang="en-US" sz="8000" dirty="0" err="1"/>
              <a:t>creencias</a:t>
            </a:r>
            <a:r>
              <a:rPr lang="en-US" sz="8000" dirty="0"/>
              <a:t> o </a:t>
            </a:r>
            <a:r>
              <a:rPr lang="en-US" sz="8000" dirty="0" err="1"/>
              <a:t>hipótesis</a:t>
            </a:r>
            <a:r>
              <a:rPr lang="en-US" sz="8000" dirty="0"/>
              <a:t> </a:t>
            </a:r>
            <a:r>
              <a:rPr lang="en-US" sz="8000" dirty="0" err="1"/>
              <a:t>frente</a:t>
            </a:r>
            <a:r>
              <a:rPr lang="en-US" sz="8000" dirty="0"/>
              <a:t> a </a:t>
            </a:r>
            <a:r>
              <a:rPr lang="en-US" sz="8000" dirty="0" err="1"/>
              <a:t>nuevas</a:t>
            </a:r>
            <a:r>
              <a:rPr lang="en-US" sz="8000" dirty="0"/>
              <a:t> </a:t>
            </a:r>
            <a:r>
              <a:rPr lang="en-US" sz="8000" dirty="0" err="1"/>
              <a:t>evidencias</a:t>
            </a:r>
            <a:r>
              <a:rPr lang="en-US" sz="8000" dirty="0"/>
              <a:t>.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471704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¿Y honestamente? Sólo por la forma en que te ves a ti mismo, tus propias opiniones y lo que se necesita para que tu mente cambie, el teorema de Bayes tiene una manera de replantear cómo piensas sobre el pensamiento mismo.</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395542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1546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Tiempo de estudio: Este atributo representa la cantidad de tiempo que un estudiante pasa estudiando.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Método de estudio: Este atributo representa el método utilizado por el estudiante para estudiar. </a:t>
            </a:r>
          </a:p>
          <a:p>
            <a:r>
              <a:rPr lang="es-ES_tradnl" sz="2400" dirty="0"/>
              <a:t>Puntación de exámenes anteriores: Este atributo representa el rendimiento del estudiante en exámenes anteriores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740683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Tenemos un </a:t>
            </a:r>
            <a:r>
              <a:rPr lang="es-ES_tradnl" sz="6000" dirty="0" err="1"/>
              <a:t>dataset</a:t>
            </a:r>
            <a:r>
              <a:rPr lang="es-ES_tradnl" sz="6000" dirty="0"/>
              <a:t> pequeño: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4214612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Para cada uno de los atributos, construyamos las tablas de frecuencia: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37788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2741566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10C7F-46D4-E02A-258B-E27A90F1A2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536EA-3190-91A1-892F-FD566C1E4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EC147-1314-AA29-26ED-9ECBA22A2A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6B2C1E-F91F-727E-24BA-5730F54F4418}"/>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24778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882203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Ahora construyamos la tabla de probabilidad: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343674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156106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09391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E92B7-0EF4-A0B9-36C7-D18C9EB44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332E0-B8E0-F287-34B1-C518C1610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E95A0-B987-0E19-6C6E-73D611B527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D46DB32-2BFD-14CF-85BD-C35D302C2875}"/>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34946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por lo que podemos encontrar la probabilidad de que un alumno apruebe si dedico muchas horas de estudio, realizo lecturas y trabajos prácticos, y tenía puntuaciones altas en exámenes anteriores.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993155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DD9DC-3658-995E-9552-EFC54CDB5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489FA4-D2B6-8E01-4243-3A16B3CFFB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2FFBD-69E4-A766-4067-52743E48BD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por lo que podemos encontrar la probabilidad de que un alumno apruebe si dedico muchas horas de estudio, realizo lecturas y trabajos prácticos, y tenía puntuaciones altas en exámenes anteriores. </a:t>
            </a:r>
            <a:endParaRPr lang="es-ES" sz="6000" dirty="0"/>
          </a:p>
        </p:txBody>
      </p:sp>
      <p:sp>
        <p:nvSpPr>
          <p:cNvPr id="4" name="Slide Number Placeholder 3">
            <a:extLst>
              <a:ext uri="{FF2B5EF4-FFF2-40B4-BE49-F238E27FC236}">
                <a16:creationId xmlns:a16="http://schemas.microsoft.com/office/drawing/2014/main" id="{BBABB1EC-F161-5BE5-FC83-FCCA36ACDCD0}"/>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560390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6A48-6298-D230-6593-E4AECCCE80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7E361-956F-5B69-F0A4-B9C534DDB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9933D-6084-989D-167F-6DC8B816F37D}"/>
              </a:ext>
            </a:extLst>
          </p:cNvPr>
          <p:cNvSpPr>
            <a:spLocks noGrp="1"/>
          </p:cNvSpPr>
          <p:nvPr>
            <p:ph type="body" idx="1"/>
          </p:nvPr>
        </p:nvSpPr>
        <p:spPr/>
        <p:txBody>
          <a:bodyPr/>
          <a:lstStyle/>
          <a:p>
            <a:pPr marL="0" indent="0">
              <a:buNone/>
            </a:pPr>
            <a:r>
              <a:rPr lang="es-ES_tradnl" sz="6000" dirty="0"/>
              <a:t>Calculemos ahora quienes desaprueban con las mismas condiciones</a:t>
            </a:r>
          </a:p>
        </p:txBody>
      </p:sp>
      <p:sp>
        <p:nvSpPr>
          <p:cNvPr id="4" name="Slide Number Placeholder 3">
            <a:extLst>
              <a:ext uri="{FF2B5EF4-FFF2-40B4-BE49-F238E27FC236}">
                <a16:creationId xmlns:a16="http://schemas.microsoft.com/office/drawing/2014/main" id="{9C0E4F6A-9C5A-EAB7-DD39-A01F90B34911}"/>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1456731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3909942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3CAA3-C2AE-02B6-FB06-2B2B733E2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B8A08-4338-A3A0-EAC1-96FCB5A4F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BEB72-1031-EB83-D59A-BF3B059BAD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AD3950F-2ADC-F563-2A8F-AFF2815064BD}"/>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093158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1CB7E-891E-FF39-9EED-D70E94330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ABD89-819D-607F-B05D-8093DEB2F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7BFD1-E9A7-DD44-F43E-C415B894F1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BFC1B99-9323-3888-B60C-F68B4A39B5B7}"/>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429107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243189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3317313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solidFill>
                  <a:schemeClr val="tx1"/>
                </a:solidFill>
              </a:rPr>
              <a:t>Vemos que aquel </a:t>
            </a:r>
            <a:r>
              <a:rPr lang="es-ES_tradnl" sz="6000" dirty="0"/>
              <a:t>que es cero, tiene demasiada fuerza para clasificar.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008002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2254841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8374379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561922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A90DA-93F3-55C3-7058-5E5CC59500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1ADB-D78D-B88C-F1D3-A309FA80F0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BC32B-1AAC-BA04-ADA8-ED889D289E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0C3583E-65B6-7F04-6A69-2D7D6E084915}"/>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844331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7112033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67069-E8C9-199F-E28A-3BA8D3C30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6E7BB-2117-F4BC-90A4-743653675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AA850-ACB2-C8FF-036A-06F2671C5622}"/>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F1DEB548-E134-757B-0198-CB412445E4A7}"/>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4045863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117B8-D5AA-540D-186E-E74D82A5E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83688-A7B4-D211-0653-7D3656FAB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F7CAE7-8D0C-2307-8F4B-0A054B527C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C806F3C-2F62-3649-EE53-C4D6A67A017F}"/>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133746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363877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3660351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2540262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_tradnl" sz="6000" dirty="0"/>
              <a:t>Entonces, es importante para saber si el clasificador binario es bueno o malo, entender cómo se puede equivocar. </a:t>
            </a:r>
          </a:p>
          <a:p>
            <a:pPr marL="0" indent="0">
              <a:buNone/>
            </a:pPr>
            <a:r>
              <a:rPr lang="es-ES_tradnl" sz="6000" dirty="0"/>
              <a:t>Supongamos que, si el clasificador dice que es SPAM, entonces la salida es positiva, y si no es negativo, con eso podemos tener los siguientes casos en comparación con el verdadero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El desempeño específico de clase también es importante en medicina y biología, donde los términos </a:t>
            </a:r>
            <a:r>
              <a:rPr lang="es-ES_tradnl" sz="6000" b="1" dirty="0">
                <a:solidFill>
                  <a:schemeClr val="accent6"/>
                </a:solidFill>
              </a:rPr>
              <a:t>sensibilidad</a:t>
            </a:r>
            <a:r>
              <a:rPr lang="es-ES_tradnl" sz="6000" dirty="0"/>
              <a:t> y </a:t>
            </a:r>
            <a:r>
              <a:rPr lang="es-ES_tradnl" sz="6000" b="1" dirty="0">
                <a:solidFill>
                  <a:schemeClr val="accent1"/>
                </a:solidFill>
              </a:rPr>
              <a:t>especificidad</a:t>
            </a:r>
            <a:r>
              <a:rPr lang="es-ES_tradnl" sz="6000" dirty="0"/>
              <a:t> caracterizan el desempeño de una prueba de detección: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426491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0598165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87B11-B3D9-7787-6C8D-3A97B6C8E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996EB-9199-78B4-0B32-D3F6133CA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8C58E-BACC-4AFC-BF31-CBC1D81ACA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5FD3441-9171-28EF-7701-8C3252E99ED7}"/>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20526248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En general existe un </a:t>
            </a:r>
            <a:r>
              <a:rPr lang="es-ES_tradnl" sz="6000" dirty="0" err="1"/>
              <a:t>trade</a:t>
            </a:r>
            <a:r>
              <a:rPr lang="es-ES_tradnl" sz="6000" dirty="0"/>
              <a:t>-off entre estas dos métricas, si queremos mejorar una, lo vamos a hacer en </a:t>
            </a:r>
            <a:r>
              <a:rPr lang="es-ES_tradnl" sz="6000" dirty="0" err="1"/>
              <a:t>pos</a:t>
            </a:r>
            <a:r>
              <a:rPr lang="es-ES_tradnl" sz="6000" dirty="0"/>
              <a:t> de empeorar la otra.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42604204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30565876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3061106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216537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179225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4642504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4270309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28BAE-BED8-3FF8-CD62-E74185DB4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615A9-E0C7-BD0E-B43E-10337D75D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C6209-966C-3FF9-4CDA-487662D23D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30BD4C2-5871-EB22-16E5-DCEC14D12A88}"/>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3778697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349062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42321005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12810260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i="1" dirty="0">
                <a:solidFill>
                  <a:srgbClr val="202122"/>
                </a:solidFill>
                <a:effectLst/>
                <a:latin typeface="Arial" panose="020B0604020202020204" pitchFamily="34" charset="0"/>
              </a:rPr>
              <a:t>Receiver Operating Characteristic</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1754905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70B22-B3CB-45A0-E32C-D940E0185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C364A-3C0E-E78D-77CD-BD3A85E3D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08904-F7A8-FFC6-19B4-1458402EF6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1B16749-9D91-1786-A25D-58787CF8CB01}"/>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555828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33374-A249-E043-1D10-F7D96CB480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02CE3-B07E-4744-D843-E5A7E0643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EBD07-CC57-5E3E-7F31-CDA9C4E0B5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8012318-ABB6-5DC0-5E7F-2373A3AE88B8}"/>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9630687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359598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1566852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3332030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656315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4/5/25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4/5/25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4/5/25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4/5/25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4/5/25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4/5/25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4/5/25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4/5/25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4/5/25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4/5/25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4/5/25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4/5/25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hyperlink" Target="https://www.freepik.com/free-vector/tiny-people-teacher-kids-camp-learning-english-chinese_11669362.htm#query=teaching&amp;position=11&amp;from_view=search&amp;track=sph" TargetMode="External"/><Relationship Id="rId9"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51.sv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Clasificadores</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i="1" dirty="0">
                    <a:solidFill>
                      <a:schemeClr val="accent1">
                        <a:lumMod val="50000"/>
                      </a:schemeClr>
                    </a:solidFill>
                  </a:rPr>
                  <a:t>Lo que buscamos modelar en la regresión logística no es el </a:t>
                </a:r>
                <a:r>
                  <a:rPr lang="es-ES" sz="2400" i="1" dirty="0" err="1">
                    <a:solidFill>
                      <a:schemeClr val="accent1">
                        <a:lumMod val="50000"/>
                      </a:schemeClr>
                    </a:solidFill>
                  </a:rPr>
                  <a:t>label</a:t>
                </a:r>
                <a:r>
                  <a:rPr lang="es-ES" sz="2400" i="1" dirty="0">
                    <a:solidFill>
                      <a:schemeClr val="accent1">
                        <a:lumMod val="50000"/>
                      </a:schemeClr>
                    </a:solidFill>
                  </a:rPr>
                  <a:t> 𝑦, sino la probabilidad de que 𝑦 pertenezca a una clase en particular:</a:t>
                </a:r>
                <a:br>
                  <a:rPr lang="es-ES" sz="2400" i="1" dirty="0">
                    <a:solidFill>
                      <a:schemeClr val="accent1">
                        <a:lumMod val="50000"/>
                      </a:schemeClr>
                    </a:solidFill>
                  </a:rPr>
                </a:br>
                <a:endParaRPr lang="es-ES" sz="2400" i="1" dirty="0">
                  <a:solidFill>
                    <a:schemeClr val="accent1">
                      <a:lumMod val="50000"/>
                    </a:schemeClr>
                  </a:solidFill>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e>
                          <m:r>
                            <a:rPr lang="en-US" sz="2400" b="1" i="1" smtClean="0">
                              <a:latin typeface="Cambria Math" panose="02040503050406030204" pitchFamily="18" charset="0"/>
                            </a:rPr>
                            <m:t>𝑿</m:t>
                          </m:r>
                        </m:e>
                      </m:d>
                    </m:oMath>
                  </m:oMathPara>
                </a14:m>
                <a:endParaRPr lang="es-ES" sz="2400" dirty="0"/>
              </a:p>
              <a:p>
                <a:pPr marL="0" indent="0">
                  <a:buNone/>
                </a:pPr>
                <a:r>
                  <a:rPr lang="es-ES" sz="2400" dirty="0"/>
                  <a:t>En una clasificación multiclase, 𝑘 puede ser 0, 1, 2, … (también podría ser cualquier cosa, como "perro", "gato", "cebra"). </a:t>
                </a:r>
              </a:p>
              <a:p>
                <a:pPr marL="0" indent="0">
                  <a:buNone/>
                </a:pPr>
                <a:r>
                  <a:rPr lang="es-ES" sz="2400" dirty="0"/>
                  <a:t>En el caso de clasificación binaria:</a:t>
                </a:r>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=0</m:t>
                          </m:r>
                        </m:e>
                        <m:e>
                          <m:r>
                            <a:rPr lang="en-US" sz="2400" b="1" i="1" smtClean="0">
                              <a:latin typeface="Cambria Math" panose="02040503050406030204" pitchFamily="18" charset="0"/>
                            </a:rPr>
                            <m:t>𝑿</m:t>
                          </m:r>
                        </m:e>
                      </m:d>
                    </m:oMath>
                  </m:oMathPara>
                </a14:m>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oMath>
                  </m:oMathPara>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b="-318"/>
                </a:stretch>
              </a:blipFill>
            </p:spPr>
            <p:txBody>
              <a:bodyPr/>
              <a:lstStyle/>
              <a:p>
                <a:r>
                  <a:rPr lang="es-ES_tradnl">
                    <a:noFill/>
                  </a:rPr>
                  <a:t> </a:t>
                </a:r>
              </a:p>
            </p:txBody>
          </p:sp>
        </mc:Fallback>
      </mc:AlternateContent>
    </p:spTree>
    <p:extLst>
      <p:ext uri="{BB962C8B-B14F-4D97-AF65-F5344CB8AC3E}">
        <p14:creationId xmlns:p14="http://schemas.microsoft.com/office/powerpoint/2010/main" val="49591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2400" dirty="0"/>
                  <a:t>En el caso de dos clases:</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i="1">
                          <a:latin typeface="Cambria Math" panose="02040503050406030204" pitchFamily="18" charset="0"/>
                        </a:rPr>
                        <m:t>=1−</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=0</m:t>
                          </m:r>
                        </m:e>
                        <m:e>
                          <m:r>
                            <a:rPr lang="en-US" sz="2400" b="1" i="1">
                              <a:latin typeface="Cambria Math" panose="02040503050406030204" pitchFamily="18" charset="0"/>
                            </a:rPr>
                            <m:t>𝑿</m:t>
                          </m:r>
                        </m:e>
                      </m:d>
                    </m:oMath>
                  </m:oMathPara>
                </a14:m>
                <a:endParaRPr lang="es-ES" sz="2400" dirty="0"/>
              </a:p>
              <a:p>
                <a:pPr marL="0" indent="0">
                  <a:buNone/>
                </a:pPr>
                <a:r>
                  <a:rPr lang="es-ES" sz="2400" dirty="0"/>
                  <a:t>Por lo tanto, podemos simplificar la notación:</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b="0" i="1" smtClean="0">
                          <a:latin typeface="Cambria Math" panose="02040503050406030204" pitchFamily="18" charset="0"/>
                        </a:rPr>
                        <m: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a:latin typeface="Cambria Math" panose="02040503050406030204" pitchFamily="18" charset="0"/>
                            </a:rPr>
                            <m:t>𝑿</m:t>
                          </m:r>
                        </m:e>
                      </m:d>
                    </m:oMath>
                  </m:oMathPara>
                </a14:m>
                <a:endParaRPr lang="en-US" sz="2400" b="1" dirty="0"/>
              </a:p>
              <a:p>
                <a:pPr marL="0" indent="0">
                  <a:buNone/>
                </a:pPr>
                <a:r>
                  <a:rPr lang="es-ES" sz="2400" dirty="0"/>
                  <a:t>Las probabilidades son valores que van entre 0 y 1.</a:t>
                </a:r>
              </a:p>
              <a:p>
                <a:pPr marL="0" indent="0">
                  <a:buNone/>
                </a:pPr>
                <a:endParaRPr lang="es-ES" sz="2400" dirty="0"/>
              </a:p>
              <a:p>
                <a:pPr marL="0" indent="0">
                  <a:buNone/>
                </a:pPr>
                <a:r>
                  <a:rPr lang="es-ES" sz="2400" dirty="0"/>
                  <a:t>Para simplificar aún más, consideremos el caso de un solo atributo: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274" b="-3185"/>
                </a:stretch>
              </a:blipFill>
            </p:spPr>
            <p:txBody>
              <a:bodyPr/>
              <a:lstStyle/>
              <a:p>
                <a:r>
                  <a:rPr lang="es-ES_tradnl">
                    <a:noFill/>
                  </a:rPr>
                  <a:t> </a:t>
                </a:r>
              </a:p>
            </p:txBody>
          </p:sp>
        </mc:Fallback>
      </mc:AlternateContent>
    </p:spTree>
    <p:extLst>
      <p:ext uri="{BB962C8B-B14F-4D97-AF65-F5344CB8AC3E}">
        <p14:creationId xmlns:p14="http://schemas.microsoft.com/office/powerpoint/2010/main" val="214041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3" name="rect234.png" descr="rect234.png">
            <a:extLst>
              <a:ext uri="{FF2B5EF4-FFF2-40B4-BE49-F238E27FC236}">
                <a16:creationId xmlns:a16="http://schemas.microsoft.com/office/drawing/2014/main" id="{4C56ED79-DF46-8BB3-FBBB-2CA9E734B8CA}"/>
              </a:ext>
            </a:extLst>
          </p:cNvPr>
          <p:cNvPicPr>
            <a:picLocks noChangeAspect="1"/>
          </p:cNvPicPr>
          <p:nvPr/>
        </p:nvPicPr>
        <p:blipFill>
          <a:blip r:embed="rId3"/>
          <a:stretch>
            <a:fillRect/>
          </a:stretch>
        </p:blipFill>
        <p:spPr>
          <a:xfrm>
            <a:off x="2301782" y="1766047"/>
            <a:ext cx="7445428" cy="4304459"/>
          </a:xfrm>
          <a:prstGeom prst="rect">
            <a:avLst/>
          </a:prstGeom>
          <a:ln w="12700">
            <a:miter lim="400000"/>
          </a:ln>
        </p:spPr>
      </p:pic>
    </p:spTree>
    <p:extLst>
      <p:ext uri="{BB962C8B-B14F-4D97-AF65-F5344CB8AC3E}">
        <p14:creationId xmlns:p14="http://schemas.microsoft.com/office/powerpoint/2010/main" val="275847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C04B8-7DC1-C3D1-CD21-F0B4D1835BED}"/>
            </a:ext>
          </a:extLst>
        </p:cNvPr>
        <p:cNvGrpSpPr/>
        <p:nvPr/>
      </p:nvGrpSpPr>
      <p:grpSpPr>
        <a:xfrm>
          <a:off x="0" y="0"/>
          <a:ext cx="0" cy="0"/>
          <a:chOff x="0" y="0"/>
          <a:chExt cx="0" cy="0"/>
        </a:xfrm>
      </p:grpSpPr>
      <p:pic>
        <p:nvPicPr>
          <p:cNvPr id="4" name="rect2341.png" descr="rect2341.png">
            <a:extLst>
              <a:ext uri="{FF2B5EF4-FFF2-40B4-BE49-F238E27FC236}">
                <a16:creationId xmlns:a16="http://schemas.microsoft.com/office/drawing/2014/main" id="{8A042FBA-8E77-F1B2-FAB5-32F5E3C8378E}"/>
              </a:ext>
            </a:extLst>
          </p:cNvPr>
          <p:cNvPicPr>
            <a:picLocks noChangeAspect="1"/>
          </p:cNvPicPr>
          <p:nvPr/>
        </p:nvPicPr>
        <p:blipFill>
          <a:blip r:embed="rId3"/>
          <a:stretch>
            <a:fillRect/>
          </a:stretch>
        </p:blipFill>
        <p:spPr>
          <a:xfrm>
            <a:off x="2301782" y="1766046"/>
            <a:ext cx="7445427" cy="4304459"/>
          </a:xfrm>
          <a:prstGeom prst="rect">
            <a:avLst/>
          </a:prstGeom>
          <a:ln w="12700">
            <a:miter lim="400000"/>
          </a:ln>
        </p:spPr>
      </p:pic>
      <p:sp>
        <p:nvSpPr>
          <p:cNvPr id="2" name="Title 1">
            <a:extLst>
              <a:ext uri="{FF2B5EF4-FFF2-40B4-BE49-F238E27FC236}">
                <a16:creationId xmlns:a16="http://schemas.microsoft.com/office/drawing/2014/main" id="{5FBA1EB1-FE83-CFED-D1A6-56821B78ED22}"/>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81ECC013-6962-2842-F32E-63E313772C6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7957FD-B402-AD65-43AC-B882C94C7C94}"/>
                  </a:ext>
                </a:extLst>
              </p:cNvPr>
              <p:cNvSpPr txBox="1"/>
              <p:nvPr/>
            </p:nvSpPr>
            <p:spPr>
              <a:xfrm>
                <a:off x="6824049" y="3687442"/>
                <a:ext cx="25682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𝑥</m:t>
                      </m:r>
                    </m:oMath>
                  </m:oMathPara>
                </a14:m>
                <a:endParaRPr lang="es-ES_tradnl" sz="2400" dirty="0"/>
              </a:p>
            </p:txBody>
          </p:sp>
        </mc:Choice>
        <mc:Fallback xmlns="">
          <p:sp>
            <p:nvSpPr>
              <p:cNvPr id="7" name="TextBox 6">
                <a:extLst>
                  <a:ext uri="{FF2B5EF4-FFF2-40B4-BE49-F238E27FC236}">
                    <a16:creationId xmlns:a16="http://schemas.microsoft.com/office/drawing/2014/main" id="{D97957FD-B402-AD65-43AC-B882C94C7C94}"/>
                  </a:ext>
                </a:extLst>
              </p:cNvPr>
              <p:cNvSpPr txBox="1">
                <a:spLocks noRot="1" noChangeAspect="1" noMove="1" noResize="1" noEditPoints="1" noAdjustHandles="1" noChangeArrowheads="1" noChangeShapeType="1" noTextEdit="1"/>
              </p:cNvSpPr>
              <p:nvPr/>
            </p:nvSpPr>
            <p:spPr>
              <a:xfrm>
                <a:off x="6824049" y="3687442"/>
                <a:ext cx="2568228" cy="461665"/>
              </a:xfrm>
              <a:prstGeom prst="rect">
                <a:avLst/>
              </a:prstGeom>
              <a:blipFill>
                <a:blip r:embed="rId4"/>
                <a:stretch>
                  <a:fillRect b="-10811"/>
                </a:stretch>
              </a:blipFill>
            </p:spPr>
            <p:txBody>
              <a:bodyPr/>
              <a:lstStyle/>
              <a:p>
                <a:r>
                  <a:rPr lang="es-ES_tradnl">
                    <a:noFill/>
                  </a:rPr>
                  <a:t> </a:t>
                </a:r>
              </a:p>
            </p:txBody>
          </p:sp>
        </mc:Fallback>
      </mc:AlternateContent>
    </p:spTree>
    <p:extLst>
      <p:ext uri="{BB962C8B-B14F-4D97-AF65-F5344CB8AC3E}">
        <p14:creationId xmlns:p14="http://schemas.microsoft.com/office/powerpoint/2010/main" val="252286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0A167-F834-C19E-F1C1-762D87EAAE6D}"/>
            </a:ext>
          </a:extLst>
        </p:cNvPr>
        <p:cNvGrpSpPr/>
        <p:nvPr/>
      </p:nvGrpSpPr>
      <p:grpSpPr>
        <a:xfrm>
          <a:off x="0" y="0"/>
          <a:ext cx="0" cy="0"/>
          <a:chOff x="0" y="0"/>
          <a:chExt cx="0" cy="0"/>
        </a:xfrm>
      </p:grpSpPr>
      <p:pic>
        <p:nvPicPr>
          <p:cNvPr id="4" name="rect2341.png" descr="rect2341.png">
            <a:extLst>
              <a:ext uri="{FF2B5EF4-FFF2-40B4-BE49-F238E27FC236}">
                <a16:creationId xmlns:a16="http://schemas.microsoft.com/office/drawing/2014/main" id="{08365077-3BF1-8839-ECBB-8F6C88695417}"/>
              </a:ext>
            </a:extLst>
          </p:cNvPr>
          <p:cNvPicPr>
            <a:picLocks noChangeAspect="1"/>
          </p:cNvPicPr>
          <p:nvPr/>
        </p:nvPicPr>
        <p:blipFill>
          <a:blip r:embed="rId3"/>
          <a:stretch>
            <a:fillRect/>
          </a:stretch>
        </p:blipFill>
        <p:spPr>
          <a:xfrm>
            <a:off x="2301782" y="1766046"/>
            <a:ext cx="7445427" cy="4304459"/>
          </a:xfrm>
          <a:prstGeom prst="rect">
            <a:avLst/>
          </a:prstGeom>
          <a:ln w="12700">
            <a:miter lim="400000"/>
          </a:ln>
        </p:spPr>
      </p:pic>
      <p:sp>
        <p:nvSpPr>
          <p:cNvPr id="2" name="Title 1">
            <a:extLst>
              <a:ext uri="{FF2B5EF4-FFF2-40B4-BE49-F238E27FC236}">
                <a16:creationId xmlns:a16="http://schemas.microsoft.com/office/drawing/2014/main" id="{90EC36BF-19F7-DA4E-01BA-F81D29E0630F}"/>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41F8093D-7AFF-2BBE-6D27-285493EAF09D}"/>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57C666-1D2A-1746-35B1-C87EBCC0CD70}"/>
                  </a:ext>
                </a:extLst>
              </p:cNvPr>
              <p:cNvSpPr txBox="1"/>
              <p:nvPr/>
            </p:nvSpPr>
            <p:spPr>
              <a:xfrm>
                <a:off x="6824049" y="3687442"/>
                <a:ext cx="25682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𝑥</m:t>
                      </m:r>
                    </m:oMath>
                  </m:oMathPara>
                </a14:m>
                <a:endParaRPr lang="es-ES_tradnl" sz="2400" dirty="0"/>
              </a:p>
            </p:txBody>
          </p:sp>
        </mc:Choice>
        <mc:Fallback xmlns="">
          <p:sp>
            <p:nvSpPr>
              <p:cNvPr id="7" name="TextBox 6">
                <a:extLst>
                  <a:ext uri="{FF2B5EF4-FFF2-40B4-BE49-F238E27FC236}">
                    <a16:creationId xmlns:a16="http://schemas.microsoft.com/office/drawing/2014/main" id="{7957C666-1D2A-1746-35B1-C87EBCC0CD70}"/>
                  </a:ext>
                </a:extLst>
              </p:cNvPr>
              <p:cNvSpPr txBox="1">
                <a:spLocks noRot="1" noChangeAspect="1" noMove="1" noResize="1" noEditPoints="1" noAdjustHandles="1" noChangeArrowheads="1" noChangeShapeType="1" noTextEdit="1"/>
              </p:cNvSpPr>
              <p:nvPr/>
            </p:nvSpPr>
            <p:spPr>
              <a:xfrm>
                <a:off x="6824049" y="3687442"/>
                <a:ext cx="2568228" cy="461665"/>
              </a:xfrm>
              <a:prstGeom prst="rect">
                <a:avLst/>
              </a:prstGeom>
              <a:blipFill>
                <a:blip r:embed="rId4"/>
                <a:stretch>
                  <a:fillRect b="-10811"/>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64112981-FDF8-C7CB-B5D4-F30AF5A9F185}"/>
              </a:ext>
            </a:extLst>
          </p:cNvPr>
          <p:cNvSpPr/>
          <p:nvPr/>
        </p:nvSpPr>
        <p:spPr>
          <a:xfrm>
            <a:off x="750368" y="5093352"/>
            <a:ext cx="10691264" cy="97715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En la gráfica se observa el problema de predecir usando </a:t>
            </a:r>
            <a:r>
              <a:rPr lang="es-ES_tradnl" b="1" dirty="0"/>
              <a:t>regresión lineal</a:t>
            </a:r>
            <a:r>
              <a:rPr lang="es-ES_tradnl" dirty="0"/>
              <a:t>. Dada la naturaleza de la función, hay valores donde se obtienen </a:t>
            </a:r>
            <a:r>
              <a:rPr lang="es-ES_tradnl" i="1" dirty="0"/>
              <a:t>p(x) &lt; 0 </a:t>
            </a:r>
            <a:r>
              <a:rPr lang="es-ES_tradnl" dirty="0"/>
              <a:t>o </a:t>
            </a:r>
            <a:r>
              <a:rPr lang="es-ES_tradnl" i="1" dirty="0"/>
              <a:t>p(x) &gt; 1</a:t>
            </a:r>
            <a:r>
              <a:rPr lang="es-ES_tradnl" dirty="0"/>
              <a:t>. Esto ocurrirá con cualquier regresión que produzca valores fuera del rango entre 0 y 1.</a:t>
            </a:r>
          </a:p>
        </p:txBody>
      </p:sp>
    </p:spTree>
    <p:extLst>
      <p:ext uri="{BB962C8B-B14F-4D97-AF65-F5344CB8AC3E}">
        <p14:creationId xmlns:p14="http://schemas.microsoft.com/office/powerpoint/2010/main" val="3346369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evitar esto, podemos modelar la probabilidad utilizando una función que nos asegure que </a:t>
                </a:r>
                <a:r>
                  <a:rPr lang="es-ES_tradnl" sz="2400" b="1" dirty="0">
                    <a:solidFill>
                      <a:schemeClr val="accent6">
                        <a:lumMod val="60000"/>
                        <a:lumOff val="40000"/>
                      </a:schemeClr>
                    </a:solidFill>
                  </a:rPr>
                  <a:t>siempre tendremos valores entre 0 y 1</a:t>
                </a:r>
                <a:r>
                  <a:rPr lang="es-ES_tradnl" sz="2400" dirty="0"/>
                  <a:t>.</a:t>
                </a:r>
              </a:p>
              <a:p>
                <a:pPr marL="0" indent="0">
                  <a:buNone/>
                </a:pPr>
                <a:r>
                  <a:rPr lang="es-ES_tradnl" sz="2400" dirty="0"/>
                  <a:t>En la regresión logística, esto se resuelve utilizando una </a:t>
                </a:r>
                <a:r>
                  <a:rPr lang="es-ES_tradnl" sz="2400" b="1" dirty="0">
                    <a:solidFill>
                      <a:schemeClr val="accent3">
                        <a:lumMod val="60000"/>
                        <a:lumOff val="40000"/>
                      </a:schemeClr>
                    </a:solidFill>
                  </a:rPr>
                  <a:t>función sigmoide</a:t>
                </a:r>
                <a:r>
                  <a:rPr lang="es-ES_tradnl" sz="2400" dirty="0"/>
                  <a:t>:</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𝑝</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𝑥</m:t>
                          </m:r>
                        </m:e>
                      </m:d>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sSup>
                            <m:sSupPr>
                              <m:ctrlPr>
                                <a:rPr lang="es-ES_tradnl" sz="2400" b="0" i="1" smtClean="0">
                                  <a:latin typeface="Cambria Math" panose="02040503050406030204" pitchFamily="18" charset="0"/>
                                </a:rPr>
                              </m:ctrlPr>
                            </m:sSupPr>
                            <m:e>
                              <m:r>
                                <a:rPr lang="es-ES_tradnl" sz="2400" b="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num>
                        <m:den>
                          <m:r>
                            <a:rPr lang="es-ES_tradnl" sz="2400" b="0" i="1" smtClean="0">
                              <a:latin typeface="Cambria Math" panose="02040503050406030204" pitchFamily="18" charset="0"/>
                            </a:rPr>
                            <m:t>1+</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den>
                      </m:f>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b="0" i="1" smtClean="0">
                              <a:latin typeface="Cambria Math" panose="02040503050406030204" pitchFamily="18" charset="0"/>
                            </a:rPr>
                            <m:t>1</m:t>
                          </m:r>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sup>
                          </m:sSup>
                        </m:den>
                      </m:f>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99065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84FF2-D123-4BFF-3B2B-BC361AAA0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94DB44-1028-4B8C-70A7-F56452EF4345}"/>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4297493E-F3EB-38B9-C9DB-CCD98B8A4106}"/>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3" name="rect234.png" descr="rect234.png">
            <a:extLst>
              <a:ext uri="{FF2B5EF4-FFF2-40B4-BE49-F238E27FC236}">
                <a16:creationId xmlns:a16="http://schemas.microsoft.com/office/drawing/2014/main" id="{C7D9917E-DE0F-A485-3869-333F9030FA11}"/>
              </a:ext>
            </a:extLst>
          </p:cNvPr>
          <p:cNvPicPr>
            <a:picLocks noChangeAspect="1"/>
          </p:cNvPicPr>
          <p:nvPr/>
        </p:nvPicPr>
        <p:blipFill>
          <a:blip r:embed="rId3"/>
          <a:stretch>
            <a:fillRect/>
          </a:stretch>
        </p:blipFill>
        <p:spPr>
          <a:xfrm>
            <a:off x="2301782" y="1766047"/>
            <a:ext cx="7445428" cy="4304459"/>
          </a:xfrm>
          <a:prstGeom prst="rect">
            <a:avLst/>
          </a:prstGeom>
          <a:ln w="12700">
            <a:miter lim="400000"/>
          </a:ln>
        </p:spPr>
      </p:pic>
    </p:spTree>
    <p:extLst>
      <p:ext uri="{BB962C8B-B14F-4D97-AF65-F5344CB8AC3E}">
        <p14:creationId xmlns:p14="http://schemas.microsoft.com/office/powerpoint/2010/main" val="178504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E2D2-951B-24A5-88EA-2467270ECCEB}"/>
            </a:ext>
          </a:extLst>
        </p:cNvPr>
        <p:cNvGrpSpPr/>
        <p:nvPr/>
      </p:nvGrpSpPr>
      <p:grpSpPr>
        <a:xfrm>
          <a:off x="0" y="0"/>
          <a:ext cx="0" cy="0"/>
          <a:chOff x="0" y="0"/>
          <a:chExt cx="0" cy="0"/>
        </a:xfrm>
      </p:grpSpPr>
      <p:pic>
        <p:nvPicPr>
          <p:cNvPr id="4" name="rect2342.png" descr="rect2342.png">
            <a:extLst>
              <a:ext uri="{FF2B5EF4-FFF2-40B4-BE49-F238E27FC236}">
                <a16:creationId xmlns:a16="http://schemas.microsoft.com/office/drawing/2014/main" id="{D673DEA4-71B5-EF53-EFF0-7EF855D443BC}"/>
              </a:ext>
            </a:extLst>
          </p:cNvPr>
          <p:cNvPicPr>
            <a:picLocks noChangeAspect="1"/>
          </p:cNvPicPr>
          <p:nvPr/>
        </p:nvPicPr>
        <p:blipFill>
          <a:blip r:embed="rId3"/>
          <a:stretch>
            <a:fillRect/>
          </a:stretch>
        </p:blipFill>
        <p:spPr>
          <a:xfrm>
            <a:off x="2307914" y="1766047"/>
            <a:ext cx="7439296" cy="4300915"/>
          </a:xfrm>
          <a:prstGeom prst="rect">
            <a:avLst/>
          </a:prstGeom>
          <a:ln w="12700">
            <a:miter lim="400000"/>
          </a:ln>
        </p:spPr>
      </p:pic>
      <p:sp>
        <p:nvSpPr>
          <p:cNvPr id="2" name="Title 1">
            <a:extLst>
              <a:ext uri="{FF2B5EF4-FFF2-40B4-BE49-F238E27FC236}">
                <a16:creationId xmlns:a16="http://schemas.microsoft.com/office/drawing/2014/main" id="{F1495A31-6794-6783-F209-4564F04BF341}"/>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2C66E599-E0A1-EFD6-0EAA-0137714CA8B3}"/>
              </a:ext>
            </a:extLst>
          </p:cNvPr>
          <p:cNvSpPr>
            <a:spLocks noGrp="1"/>
          </p:cNvSpPr>
          <p:nvPr>
            <p:ph type="ftr" sz="quarter" idx="11"/>
          </p:nvPr>
        </p:nvSpPr>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1234420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_tradnl" sz="2400" dirty="0"/>
                  <a:t>Si manipulamos la ecuación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s-ES_tradnl" sz="2400" i="1">
                                <a:latin typeface="Cambria Math" panose="02040503050406030204" pitchFamily="18" charset="0"/>
                              </a:rPr>
                              <m:t>𝑥</m:t>
                            </m:r>
                          </m:sup>
                        </m:sSup>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s-ES_tradnl" sz="2400" i="1">
                                <a:latin typeface="Cambria Math" panose="02040503050406030204" pitchFamily="18" charset="0"/>
                              </a:rPr>
                              <m:t>𝑥</m:t>
                            </m:r>
                          </m:sup>
                        </m:sSup>
                      </m:den>
                    </m:f>
                  </m:oMath>
                </a14:m>
                <a:r>
                  <a:rPr lang="es-ES_tradnl" sz="2400" dirty="0"/>
                  <a:t>, llegamos a:</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num>
                        <m:den>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s-ES_tradnl" sz="2400" i="1">
                              <a:latin typeface="Cambria Math" panose="02040503050406030204" pitchFamily="18" charset="0"/>
                            </a:rPr>
                            <m:t>𝑥</m:t>
                          </m:r>
                        </m:sup>
                      </m:sSup>
                    </m:oMath>
                  </m:oMathPara>
                </a14:m>
                <a:endParaRPr lang="es-ES_tradnl" sz="2400" dirty="0"/>
              </a:p>
              <a:p>
                <a:pPr marL="0" indent="0">
                  <a:buNone/>
                </a:pPr>
                <a:br>
                  <a:rPr lang="es-ES_tradnl" sz="2400" dirty="0"/>
                </a:br>
                <a:r>
                  <a:rPr lang="es-ES_tradnl" sz="2400" dirty="0"/>
                  <a:t>Este término es conocido como </a:t>
                </a:r>
                <a:r>
                  <a:rPr lang="es-ES_tradnl" sz="2400" b="1" dirty="0">
                    <a:solidFill>
                      <a:schemeClr val="accent5">
                        <a:lumMod val="60000"/>
                        <a:lumOff val="40000"/>
                      </a:schemeClr>
                    </a:solidFill>
                  </a:rPr>
                  <a:t>chance</a:t>
                </a:r>
                <a:r>
                  <a:rPr lang="es-ES_tradnl" sz="2400" dirty="0"/>
                  <a:t> (o en inglés </a:t>
                </a:r>
                <a:r>
                  <a:rPr lang="es-ES_tradnl" sz="2400" b="1" dirty="0" err="1">
                    <a:solidFill>
                      <a:schemeClr val="accent5">
                        <a:lumMod val="60000"/>
                        <a:lumOff val="40000"/>
                      </a:schemeClr>
                    </a:solidFill>
                  </a:rPr>
                  <a:t>odds</a:t>
                </a:r>
                <a:r>
                  <a:rPr lang="es-ES_tradnl" sz="2400" dirty="0"/>
                  <a:t>), que es la proporción entre dos probabilidades complementarias. Estos valores pueden variar desde 0 hasta infinito. </a:t>
                </a:r>
              </a:p>
              <a:p>
                <a:pPr marL="0" indent="0">
                  <a:buNone/>
                </a:pPr>
                <a:r>
                  <a:rPr lang="es-ES_tradnl" sz="2400" i="1" dirty="0">
                    <a:solidFill>
                      <a:schemeClr val="accent1"/>
                    </a:solidFill>
                  </a:rPr>
                  <a:t>Para entenderlo, en una semana la probabilidad de que sea sábado es 1/7, pero la "chance" es 1/6, es decir, 1 a 6 de que sea sábado.</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r="-830" b="-1274"/>
                </a:stretch>
              </a:blipFill>
            </p:spPr>
            <p:txBody>
              <a:bodyPr/>
              <a:lstStyle/>
              <a:p>
                <a:r>
                  <a:rPr lang="es-ES_tradnl">
                    <a:noFill/>
                  </a:rPr>
                  <a:t> </a:t>
                </a:r>
              </a:p>
            </p:txBody>
          </p:sp>
        </mc:Fallback>
      </mc:AlternateContent>
    </p:spTree>
    <p:extLst>
      <p:ext uri="{BB962C8B-B14F-4D97-AF65-F5344CB8AC3E}">
        <p14:creationId xmlns:p14="http://schemas.microsoft.com/office/powerpoint/2010/main" val="2967765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Si aplicamos el logaritmo de ambos lados:</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𝑙𝑜𝑔𝑖𝑡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 </m:t>
                      </m:r>
                      <m:r>
                        <a:rPr lang="en-US" sz="2400" b="0" i="1" smtClean="0">
                          <a:latin typeface="Cambria Math" panose="02040503050406030204" pitchFamily="18" charset="0"/>
                        </a:rPr>
                        <m:t>𝑙𝑛</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1−</m:t>
                              </m:r>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oMath>
                  </m:oMathPara>
                </a14:m>
                <a:endParaRPr lang="es-ES_tradnl" sz="2400" dirty="0"/>
              </a:p>
              <a:p>
                <a:pPr marL="0" indent="0">
                  <a:buNone/>
                </a:pPr>
                <a:r>
                  <a:rPr lang="es-ES_tradnl" sz="2400" dirty="0"/>
                  <a:t>Obtenemos la función </a:t>
                </a:r>
                <a:r>
                  <a:rPr lang="es-ES_tradnl" sz="2400" b="1" dirty="0" err="1">
                    <a:solidFill>
                      <a:schemeClr val="accent3"/>
                    </a:solidFill>
                  </a:rPr>
                  <a:t>logit</a:t>
                </a:r>
                <a:r>
                  <a:rPr lang="es-ES_tradnl" sz="2400" dirty="0"/>
                  <a:t>. </a:t>
                </a:r>
              </a:p>
              <a:p>
                <a:pPr marL="0" indent="0">
                  <a:buNone/>
                </a:pPr>
                <a:endParaRPr lang="es-ES_tradnl" sz="2400" dirty="0"/>
              </a:p>
              <a:p>
                <a:pPr marL="0" indent="0">
                  <a:buNone/>
                </a:pPr>
                <a:r>
                  <a:rPr lang="es-ES_tradnl" sz="2400" i="1" dirty="0">
                    <a:solidFill>
                      <a:schemeClr val="accent6"/>
                    </a:solidFill>
                  </a:rPr>
                  <a:t>La función </a:t>
                </a:r>
                <a:r>
                  <a:rPr lang="es-ES_tradnl" sz="2400" i="1" dirty="0" err="1">
                    <a:solidFill>
                      <a:schemeClr val="accent6"/>
                    </a:solidFill>
                  </a:rPr>
                  <a:t>logit</a:t>
                </a:r>
                <a:r>
                  <a:rPr lang="es-ES_tradnl" sz="2400" i="1" dirty="0">
                    <a:solidFill>
                      <a:schemeClr val="accent6"/>
                    </a:solidFill>
                  </a:rPr>
                  <a:t> se utiliza para transformar variables de entrada en un rango que puede interpretarse como probabilidades. En la regresión logística, esta es una relación lineal.</a:t>
                </a:r>
                <a:endParaRPr lang="es-ES_tradnl" sz="2400" dirty="0">
                  <a:solidFill>
                    <a:schemeClr val="accent6"/>
                  </a:solidFill>
                </a:endParaRP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754792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9974E-D6AE-61A2-D9EF-CA1606F45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34886-B742-6BE1-6798-261B4BD32111}"/>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9DFF4C50-BB7B-8C28-C608-D2224F276F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BD3A6D6-82CD-0A65-DBA0-1F5ECFFA3428}"/>
              </a:ext>
            </a:extLst>
          </p:cNvPr>
          <p:cNvSpPr>
            <a:spLocks noGrp="1"/>
          </p:cNvSpPr>
          <p:nvPr>
            <p:ph idx="1"/>
          </p:nvPr>
        </p:nvSpPr>
        <p:spPr>
          <a:xfrm>
            <a:off x="3523376" y="2147582"/>
            <a:ext cx="8067990" cy="3788322"/>
          </a:xfrm>
        </p:spPr>
        <p:txBody>
          <a:bodyPr>
            <a:noAutofit/>
          </a:bodyPr>
          <a:lstStyle/>
          <a:p>
            <a:pPr marL="0" indent="0">
              <a:buNone/>
            </a:pPr>
            <a:r>
              <a:rPr lang="es-ES" dirty="0"/>
              <a:t>Los temas que veremos en este video son:</a:t>
            </a:r>
          </a:p>
          <a:p>
            <a:pPr lvl="1"/>
            <a:r>
              <a:rPr lang="es-ES" sz="2000" dirty="0"/>
              <a:t>Definición de clasificación</a:t>
            </a:r>
            <a:br>
              <a:rPr lang="es-ES" sz="2000" dirty="0"/>
            </a:br>
            <a:endParaRPr lang="es-ES" sz="2000" dirty="0"/>
          </a:p>
          <a:p>
            <a:pPr lvl="1"/>
            <a:r>
              <a:rPr lang="es-ES" sz="2000" dirty="0"/>
              <a:t>Regresión Logística</a:t>
            </a:r>
          </a:p>
          <a:p>
            <a:pPr lvl="2"/>
            <a:r>
              <a:rPr lang="es-ES" sz="1800" dirty="0"/>
              <a:t>Definición</a:t>
            </a:r>
          </a:p>
          <a:p>
            <a:pPr lvl="2"/>
            <a:r>
              <a:rPr lang="es-ES" sz="1800" dirty="0"/>
              <a:t>Ajuste</a:t>
            </a:r>
          </a:p>
          <a:p>
            <a:pPr lvl="2"/>
            <a:r>
              <a:rPr lang="es-ES" sz="1800" dirty="0"/>
              <a:t>Regresión logística multiclase</a:t>
            </a:r>
          </a:p>
        </p:txBody>
      </p:sp>
      <p:pic>
        <p:nvPicPr>
          <p:cNvPr id="3" name="Picture 2">
            <a:extLst>
              <a:ext uri="{FF2B5EF4-FFF2-40B4-BE49-F238E27FC236}">
                <a16:creationId xmlns:a16="http://schemas.microsoft.com/office/drawing/2014/main" id="{E8498F16-D048-5BD9-F891-D8B3383A91EB}"/>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14411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7" name="Picture 6" descr="A line with purple and blue dots&#10;&#10;Description automatically generated">
            <a:extLst>
              <a:ext uri="{FF2B5EF4-FFF2-40B4-BE49-F238E27FC236}">
                <a16:creationId xmlns:a16="http://schemas.microsoft.com/office/drawing/2014/main" id="{5349C493-0B9E-A472-D4E3-1D3E6BC2B480}"/>
              </a:ext>
            </a:extLst>
          </p:cNvPr>
          <p:cNvPicPr>
            <a:picLocks noChangeAspect="1"/>
          </p:cNvPicPr>
          <p:nvPr/>
        </p:nvPicPr>
        <p:blipFill>
          <a:blip r:embed="rId3"/>
          <a:stretch>
            <a:fillRect/>
          </a:stretch>
        </p:blipFill>
        <p:spPr>
          <a:xfrm>
            <a:off x="3897966" y="1636404"/>
            <a:ext cx="4396067" cy="4396067"/>
          </a:xfrm>
          <a:prstGeom prst="rect">
            <a:avLst/>
          </a:prstGeom>
        </p:spPr>
      </p:pic>
      <p:sp>
        <p:nvSpPr>
          <p:cNvPr id="8" name="TextBox 7">
            <a:extLst>
              <a:ext uri="{FF2B5EF4-FFF2-40B4-BE49-F238E27FC236}">
                <a16:creationId xmlns:a16="http://schemas.microsoft.com/office/drawing/2014/main" id="{51C5FAFD-BA0D-10C9-E627-A8A5169F8995}"/>
              </a:ext>
            </a:extLst>
          </p:cNvPr>
          <p:cNvSpPr txBox="1"/>
          <p:nvPr/>
        </p:nvSpPr>
        <p:spPr>
          <a:xfrm>
            <a:off x="8411728" y="2357807"/>
            <a:ext cx="2667718" cy="461665"/>
          </a:xfrm>
          <a:prstGeom prst="rect">
            <a:avLst/>
          </a:prstGeom>
          <a:noFill/>
        </p:spPr>
        <p:txBody>
          <a:bodyPr wrap="none" rtlCol="0">
            <a:spAutoFit/>
          </a:bodyPr>
          <a:lstStyle/>
          <a:p>
            <a:r>
              <a:rPr lang="es-ES_tradnl" sz="2400" b="1" dirty="0">
                <a:solidFill>
                  <a:schemeClr val="accent5">
                    <a:lumMod val="75000"/>
                  </a:schemeClr>
                </a:solidFill>
              </a:rPr>
              <a:t>Clasificador lineal</a:t>
            </a:r>
          </a:p>
        </p:txBody>
      </p:sp>
      <p:pic>
        <p:nvPicPr>
          <p:cNvPr id="10" name="Picture 9">
            <a:extLst>
              <a:ext uri="{FF2B5EF4-FFF2-40B4-BE49-F238E27FC236}">
                <a16:creationId xmlns:a16="http://schemas.microsoft.com/office/drawing/2014/main" id="{98CAD72F-13A8-0CB0-A5D0-859F7CC972AD}"/>
              </a:ext>
            </a:extLst>
          </p:cNvPr>
          <p:cNvPicPr>
            <a:picLocks noChangeAspect="1"/>
          </p:cNvPicPr>
          <p:nvPr/>
        </p:nvPicPr>
        <p:blipFill>
          <a:blip r:embed="rId4"/>
          <a:stretch>
            <a:fillRect/>
          </a:stretch>
        </p:blipFill>
        <p:spPr>
          <a:xfrm>
            <a:off x="1421071" y="3032911"/>
            <a:ext cx="2359200" cy="2743852"/>
          </a:xfrm>
          <a:prstGeom prst="rect">
            <a:avLst/>
          </a:prstGeom>
        </p:spPr>
      </p:pic>
    </p:spTree>
    <p:extLst>
      <p:ext uri="{BB962C8B-B14F-4D97-AF65-F5344CB8AC3E}">
        <p14:creationId xmlns:p14="http://schemas.microsoft.com/office/powerpoint/2010/main" val="3453981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09046"/>
            <a:ext cx="10691264" cy="3720167"/>
          </a:xfrm>
        </p:spPr>
        <p:txBody>
          <a:bodyPr>
            <a:normAutofit/>
          </a:bodyPr>
          <a:lstStyle/>
          <a:p>
            <a:pPr marL="0" indent="0">
              <a:buNone/>
            </a:pPr>
            <a:r>
              <a:rPr lang="es-ES_tradnl" sz="2400" dirty="0"/>
              <a:t>Para encontrar los coeficientes (b y w</a:t>
            </a:r>
            <a:r>
              <a:rPr lang="es-ES_tradnl" sz="2400" baseline="-25000" dirty="0"/>
              <a:t>0</a:t>
            </a:r>
            <a:r>
              <a:rPr lang="es-ES_tradnl" sz="2400" dirty="0"/>
              <a:t>), es decir, entrenar el modelo, lo hacemos mediante </a:t>
            </a:r>
            <a:r>
              <a:rPr lang="es-ES_tradnl" sz="2400" b="1" dirty="0">
                <a:solidFill>
                  <a:schemeClr val="accent3"/>
                </a:solidFill>
              </a:rPr>
              <a:t>máxima verosimilitud</a:t>
            </a:r>
            <a:r>
              <a:rPr lang="es-ES_tradnl" sz="2400" dirty="0"/>
              <a:t>. </a:t>
            </a:r>
            <a:br>
              <a:rPr lang="es-ES_tradnl" sz="2400" dirty="0"/>
            </a:br>
            <a:endParaRPr lang="es-ES_tradnl" sz="2400" dirty="0"/>
          </a:p>
          <a:p>
            <a:pPr marL="0" indent="0">
              <a:buNone/>
            </a:pPr>
            <a:r>
              <a:rPr lang="es-ES_tradnl" sz="2400" i="1" dirty="0">
                <a:solidFill>
                  <a:schemeClr val="accent3">
                    <a:lumMod val="75000"/>
                  </a:schemeClr>
                </a:solidFill>
              </a:rPr>
              <a:t>Tratamos de encontrar b y w</a:t>
            </a:r>
            <a:r>
              <a:rPr lang="es-ES_tradnl" sz="2400" i="1" baseline="-25000" dirty="0">
                <a:solidFill>
                  <a:schemeClr val="accent3">
                    <a:lumMod val="75000"/>
                  </a:schemeClr>
                </a:solidFill>
              </a:rPr>
              <a:t>0</a:t>
            </a:r>
            <a:r>
              <a:rPr lang="es-ES_tradnl" sz="2400" i="1" dirty="0">
                <a:solidFill>
                  <a:schemeClr val="accent3">
                    <a:lumMod val="75000"/>
                  </a:schemeClr>
                </a:solidFill>
              </a:rPr>
              <a:t> tales que las estimaciones sean lo más cercanas a 1 para la clase positiva y lo más cercanas a 0 para la clase negativa.</a:t>
            </a:r>
          </a:p>
          <a:p>
            <a:pPr marL="0" indent="0">
              <a:buNone/>
            </a:pPr>
            <a:endParaRPr lang="es-ES_tradnl" sz="2400" dirty="0"/>
          </a:p>
        </p:txBody>
      </p:sp>
    </p:spTree>
    <p:extLst>
      <p:ext uri="{BB962C8B-B14F-4D97-AF65-F5344CB8AC3E}">
        <p14:creationId xmlns:p14="http://schemas.microsoft.com/office/powerpoint/2010/main" val="201485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Matemáticamente, la función de verosimilitud es:</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p>
                            <m:sSupPr>
                              <m:ctrlPr>
                                <a:rPr lang="en-US" sz="2400" i="1">
                                  <a:latin typeface="Cambria Math" panose="02040503050406030204" pitchFamily="18" charset="0"/>
                                </a:rPr>
                              </m:ctrlPr>
                            </m:sSupPr>
                            <m:e>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p>
                          </m:sSup>
                          <m:sSup>
                            <m:sSupPr>
                              <m:ctrlPr>
                                <a:rPr lang="en-US" sz="2400" i="1">
                                  <a:latin typeface="Cambria Math" panose="02040503050406030204" pitchFamily="18" charset="0"/>
                                </a:rPr>
                              </m:ctrlPr>
                            </m:sSupPr>
                            <m:e>
                              <m:r>
                                <a:rPr lang="en-US" sz="2400" b="0" i="1" smtClean="0">
                                  <a:latin typeface="Cambria Math" panose="02040503050406030204" pitchFamily="18" charset="0"/>
                                </a:rPr>
                                <m:t>  (1−</m:t>
                              </m:r>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m:t>
                              </m:r>
                            </m:e>
                            <m:sup>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p>
                          </m:sSup>
                        </m:e>
                      </m:nary>
                    </m:oMath>
                  </m:oMathPara>
                </a14:m>
                <a:endParaRPr lang="es-ES_tradnl" sz="2400" dirty="0"/>
              </a:p>
              <a:p>
                <a:pPr marL="0" indent="0">
                  <a:buNone/>
                </a:pPr>
                <a:r>
                  <a:rPr lang="es-ES_tradnl" sz="2400" dirty="0"/>
                  <a:t>Similar a la regresión lineal, es mejor minimizar la función </a:t>
                </a:r>
                <a:r>
                  <a:rPr lang="es-ES_tradnl" sz="2400" b="1" dirty="0">
                    <a:solidFill>
                      <a:schemeClr val="accent6">
                        <a:lumMod val="60000"/>
                        <a:lumOff val="40000"/>
                      </a:schemeClr>
                    </a:solidFill>
                  </a:rPr>
                  <a:t>log-verosimilitud</a:t>
                </a:r>
                <a:r>
                  <a:rPr lang="es-ES_tradnl" sz="2400" dirty="0"/>
                  <a:t> multiplicada por -1:</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b="0" i="1" smtClean="0">
                              <a:latin typeface="Cambria Math" panose="02040503050406030204" pitchFamily="18" charset="0"/>
                            </a:rPr>
                            <m:t> </m:t>
                          </m:r>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d>
                          <m:r>
                            <a:rPr lang="en-US" sz="2400" i="1">
                              <a:latin typeface="Cambria Math" panose="02040503050406030204" pitchFamily="18" charset="0"/>
                            </a:rPr>
                            <m:t>+</m:t>
                          </m:r>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a:latin typeface="Cambria Math" panose="02040503050406030204" pitchFamily="18" charset="0"/>
                            </a:rPr>
                            <m:t>)</m:t>
                          </m:r>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1− </m:t>
                              </m:r>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d>
                        </m:e>
                      </m:nary>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6561" b="-38217"/>
                </a:stretch>
              </a:blipFill>
            </p:spPr>
            <p:txBody>
              <a:bodyPr/>
              <a:lstStyle/>
              <a:p>
                <a:r>
                  <a:rPr lang="es-ES_tradnl">
                    <a:noFill/>
                  </a:rPr>
                  <a:t> </a:t>
                </a:r>
              </a:p>
            </p:txBody>
          </p:sp>
        </mc:Fallback>
      </mc:AlternateContent>
    </p:spTree>
    <p:extLst>
      <p:ext uri="{BB962C8B-B14F-4D97-AF65-F5344CB8AC3E}">
        <p14:creationId xmlns:p14="http://schemas.microsoft.com/office/powerpoint/2010/main" val="72115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encontrar el mínimo, aplicamos el gradiente:</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f>
                        <m:fPr>
                          <m:ctrlPr>
                            <a:rPr lang="es-ES_tradnl" sz="2400" i="1" smtClean="0">
                              <a:latin typeface="Cambria Math" panose="02040503050406030204" pitchFamily="18" charset="0"/>
                            </a:rPr>
                          </m:ctrlPr>
                        </m:fPr>
                        <m:num>
                          <m:r>
                            <a:rPr lang="es-ES_tradnl" sz="2400" i="1" smtClean="0">
                              <a:latin typeface="Cambria Math" panose="02040503050406030204" pitchFamily="18" charset="0"/>
                            </a:rPr>
                            <m:t>𝜕</m:t>
                          </m:r>
                          <m:r>
                            <a:rPr lang="en-US" sz="2400" b="0" i="1" smtClean="0">
                              <a:latin typeface="Cambria Math" panose="02040503050406030204" pitchFamily="18" charset="0"/>
                            </a:rPr>
                            <m:t>𝐽</m:t>
                          </m:r>
                        </m:num>
                        <m:den>
                          <m:r>
                            <a:rPr lang="es-ES_tradnl" sz="240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solidFill>
                            <a:schemeClr val="tx1"/>
                          </a:solidFill>
                          <a:latin typeface="Cambria Math" panose="02040503050406030204" pitchFamily="18" charset="0"/>
                        </a:rPr>
                        <m:t>=0</m:t>
                      </m:r>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
                        <m:fPr>
                          <m:ctrlPr>
                            <a:rPr lang="es-ES_tradnl" sz="2400" i="1" smtClean="0">
                              <a:latin typeface="Cambria Math" panose="02040503050406030204" pitchFamily="18" charset="0"/>
                            </a:rPr>
                          </m:ctrlPr>
                        </m:fPr>
                        <m:num>
                          <m:r>
                            <a:rPr lang="es-ES_tradnl" sz="2400" i="1" smtClean="0">
                              <a:latin typeface="Cambria Math" panose="02040503050406030204" pitchFamily="18" charset="0"/>
                            </a:rPr>
                            <m:t>𝜕</m:t>
                          </m:r>
                          <m:r>
                            <a:rPr lang="en-US" sz="2400" b="0" i="1" smtClean="0">
                              <a:latin typeface="Cambria Math" panose="02040503050406030204" pitchFamily="18" charset="0"/>
                            </a:rPr>
                            <m:t>𝐽</m:t>
                          </m:r>
                        </m:num>
                        <m:den>
                          <m:r>
                            <a:rPr lang="es-ES_tradnl"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den>
                      </m:f>
                      <m:r>
                        <a:rPr lang="es-ES_tradnl" sz="2400" i="1" smtClean="0">
                          <a:latin typeface="Cambria Math" panose="02040503050406030204" pitchFamily="18" charset="0"/>
                        </a:rPr>
                        <m:t>=</m:t>
                      </m:r>
                      <m:r>
                        <a:rPr lang="en-US" sz="2400" b="0" i="1" smtClean="0">
                          <a:solidFill>
                            <a:schemeClr val="tx1"/>
                          </a:solidFill>
                          <a:latin typeface="Cambria Math" panose="02040503050406030204" pitchFamily="18" charset="0"/>
                        </a:rPr>
                        <m:t>0</m:t>
                      </m:r>
                    </m:oMath>
                  </m:oMathPara>
                </a14:m>
                <a:endParaRPr lang="es-ES_tradnl" sz="2400" dirty="0">
                  <a:latin typeface="Cambria Math" panose="02040503050406030204" pitchFamily="18" charset="0"/>
                </a:endParaRPr>
              </a:p>
              <a:p>
                <a:pPr marL="0" indent="0">
                  <a:buNone/>
                </a:pPr>
                <a:br>
                  <a:rPr lang="es-ES_tradnl" sz="2400" dirty="0"/>
                </a:br>
                <a:r>
                  <a:rPr lang="es-ES_tradnl" sz="2400" dirty="0"/>
                  <a:t>Para resolver esto, se necesitan aplicar métodos numéricos o usar gradiente descendente.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612526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Múltiple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Al igual que en la regresión lineal, podemos tener </a:t>
                </a:r>
                <a:r>
                  <a:rPr lang="es-ES_tradnl" sz="2400" b="1" dirty="0">
                    <a:solidFill>
                      <a:schemeClr val="accent6">
                        <a:lumMod val="60000"/>
                        <a:lumOff val="40000"/>
                      </a:schemeClr>
                    </a:solidFill>
                  </a:rPr>
                  <a:t>más de una variable</a:t>
                </a:r>
                <a:r>
                  <a:rPr lang="es-ES_tradnl" sz="2400" dirty="0"/>
                  <a:t>:</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𝑙𝑜𝑔𝑖𝑡</m:t>
                      </m:r>
                      <m:d>
                        <m:dPr>
                          <m:ctrlPr>
                            <a:rPr lang="en-US" sz="2400" i="1">
                              <a:latin typeface="Cambria Math" panose="02040503050406030204" pitchFamily="18" charset="0"/>
                            </a:rPr>
                          </m:ctrlPr>
                        </m:dPr>
                        <m:e>
                          <m:r>
                            <a:rPr lang="en-US" sz="2400" i="1">
                              <a:latin typeface="Cambria Math" panose="02040503050406030204" pitchFamily="18" charset="0"/>
                            </a:rPr>
                            <m:t>𝑝</m:t>
                          </m:r>
                        </m:e>
                      </m:d>
                      <m:r>
                        <a:rPr lang="en-US" sz="2400" i="1">
                          <a:latin typeface="Cambria Math" panose="02040503050406030204" pitchFamily="18" charset="0"/>
                        </a:rPr>
                        <m:t>= </m:t>
                      </m:r>
                      <m:r>
                        <a:rPr lang="en-US" sz="2400" i="1">
                          <a:latin typeface="Cambria Math" panose="02040503050406030204" pitchFamily="18" charset="0"/>
                        </a:rPr>
                        <m:t>𝑙𝑛</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num>
                            <m:den>
                              <m:r>
                                <a:rPr lang="en-US" sz="2400" i="1">
                                  <a:latin typeface="Cambria Math" panose="02040503050406030204" pitchFamily="18" charset="0"/>
                                </a:rPr>
                                <m:t>1−</m:t>
                              </m:r>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den>
                          </m:f>
                        </m:e>
                      </m:d>
                      <m:r>
                        <a:rPr lang="en-US" sz="2400" i="1">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smtClean="0">
                          <a:latin typeface="Cambria Math" panose="02040503050406030204" pitchFamily="18" charset="0"/>
                        </a:rPr>
                        <m:t>𝑿</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marL="0" indent="0" algn="ctr">
                  <a:buNone/>
                </a:pPr>
                <a:endParaRPr lang="en-US" sz="24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den>
                      </m:f>
                    </m:oMath>
                  </m:oMathPara>
                </a14:m>
                <a:endParaRPr lang="es-ES_tradnl" sz="2400" b="1"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30770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Logística </a:t>
            </a:r>
            <a:r>
              <a:rPr lang="es-ES_tradnl" dirty="0" err="1">
                <a:solidFill>
                  <a:schemeClr val="bg1"/>
                </a:solidFill>
              </a:rPr>
              <a:t>MultiClase</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16756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a:t>
            </a:r>
            <a:r>
              <a:rPr lang="es-ES_tradnl" dirty="0" err="1"/>
              <a:t>MultiClase</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15384" y="1959428"/>
            <a:ext cx="10875982" cy="1632783"/>
          </a:xfrm>
        </p:spPr>
        <p:txBody>
          <a:bodyPr>
            <a:normAutofit/>
          </a:bodyPr>
          <a:lstStyle/>
          <a:p>
            <a:pPr marL="0" indent="0">
              <a:buNone/>
            </a:pPr>
            <a:r>
              <a:rPr lang="es-ES_tradnl" dirty="0"/>
              <a:t>Hasta ahora hemos visto clasificadores binarios, es decir, que pueden predecir dos clases. Sin embargo, es posible extender la regresión logística para que pueda predecir tres o más clases.</a:t>
            </a:r>
          </a:p>
          <a:p>
            <a:pPr marL="0" indent="0">
              <a:buNone/>
            </a:pPr>
            <a:r>
              <a:rPr lang="es-ES_tradnl" dirty="0"/>
              <a:t>Por ejemplo, si queremos clasificar entre tres clases: </a:t>
            </a:r>
            <a:r>
              <a:rPr lang="es-ES_tradnl" dirty="0">
                <a:solidFill>
                  <a:schemeClr val="accent1"/>
                </a:solidFill>
              </a:rPr>
              <a:t>perro</a:t>
            </a:r>
            <a:r>
              <a:rPr lang="es-ES_tradnl" dirty="0"/>
              <a:t>, </a:t>
            </a:r>
            <a:r>
              <a:rPr lang="es-ES_tradnl" dirty="0">
                <a:solidFill>
                  <a:schemeClr val="accent3"/>
                </a:solidFill>
              </a:rPr>
              <a:t>gato</a:t>
            </a:r>
            <a:r>
              <a:rPr lang="es-ES_tradnl" dirty="0"/>
              <a:t> y </a:t>
            </a:r>
            <a:r>
              <a:rPr lang="es-ES_tradnl" dirty="0">
                <a:solidFill>
                  <a:schemeClr val="accent5"/>
                </a:solidFill>
              </a:rPr>
              <a:t>tero</a:t>
            </a:r>
            <a:r>
              <a:rPr lang="es-ES_tradnl" dirty="0"/>
              <a:t>, creamos tres regresiones logísticas individuales</a:t>
            </a:r>
          </a:p>
          <a:p>
            <a:pPr marL="0" indent="0">
              <a:buNone/>
            </a:pPr>
            <a:endParaRPr lang="es-ES_tradnl" sz="2400" dirty="0"/>
          </a:p>
          <a:p>
            <a:pPr marL="0" indent="0">
              <a:buNone/>
            </a:pPr>
            <a:endParaRPr lang="es-ES_tradnl" sz="2400" dirty="0"/>
          </a:p>
        </p:txBody>
      </p:sp>
      <p:pic>
        <p:nvPicPr>
          <p:cNvPr id="7" name="Picture 6" descr="A cartoon of a robot and a dog&#10;&#10;AI-generated content may be incorrect.">
            <a:extLst>
              <a:ext uri="{FF2B5EF4-FFF2-40B4-BE49-F238E27FC236}">
                <a16:creationId xmlns:a16="http://schemas.microsoft.com/office/drawing/2014/main" id="{730747E9-75FE-A67E-A3FF-155FD22683A3}"/>
              </a:ext>
            </a:extLst>
          </p:cNvPr>
          <p:cNvPicPr>
            <a:picLocks noChangeAspect="1"/>
          </p:cNvPicPr>
          <p:nvPr/>
        </p:nvPicPr>
        <p:blipFill>
          <a:blip r:embed="rId3"/>
          <a:stretch>
            <a:fillRect/>
          </a:stretch>
        </p:blipFill>
        <p:spPr>
          <a:xfrm>
            <a:off x="6936892" y="3060889"/>
            <a:ext cx="4375009" cy="329546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4D4BDF-1CC3-3429-18F5-0AD52021953C}"/>
                  </a:ext>
                </a:extLst>
              </p:cNvPr>
              <p:cNvSpPr txBox="1"/>
              <p:nvPr/>
            </p:nvSpPr>
            <p:spPr>
              <a:xfrm>
                <a:off x="715383" y="3446735"/>
                <a:ext cx="6668886" cy="3447098"/>
              </a:xfrm>
              <a:prstGeom prst="rect">
                <a:avLst/>
              </a:prstGeom>
              <a:noFill/>
            </p:spPr>
            <p:txBody>
              <a:bodyPr wrap="square" rtlCol="0">
                <a:spAutoFit/>
              </a:bodyPr>
              <a:lstStyle/>
              <a:p>
                <a:pPr marL="0" indent="0">
                  <a:buNone/>
                </a:pPr>
                <a:r>
                  <a:rPr lang="es-ES_tradnl" sz="2000" dirty="0"/>
                  <a:t>Para una observación particular, obtenemos:</a:t>
                </a:r>
                <a:br>
                  <a:rPr lang="es-ES_tradnl" sz="1800" dirty="0"/>
                </a:br>
                <a:endParaRPr lang="es-ES_tradnl" sz="2000"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solidFill>
                            <a:schemeClr val="accent1"/>
                          </a:solidFill>
                          <a:latin typeface="Cambria Math" panose="02040503050406030204" pitchFamily="18" charset="0"/>
                        </a:rPr>
                        <m:t>0.73</m:t>
                      </m:r>
                      <m:r>
                        <a:rPr lang="en-US" sz="2000" b="0" i="1" smtClean="0">
                          <a:latin typeface="Cambria Math" panose="02040503050406030204" pitchFamily="18" charset="0"/>
                        </a:rPr>
                        <m:t>, </m:t>
                      </m:r>
                      <m:r>
                        <a:rPr lang="en-US" sz="2000" b="0" i="1" smtClean="0">
                          <a:solidFill>
                            <a:schemeClr val="accent3"/>
                          </a:solidFill>
                          <a:latin typeface="Cambria Math" panose="02040503050406030204" pitchFamily="18" charset="0"/>
                        </a:rPr>
                        <m:t>0.55</m:t>
                      </m:r>
                      <m:r>
                        <a:rPr lang="en-US" sz="2000" b="0" i="1" smtClean="0">
                          <a:latin typeface="Cambria Math" panose="02040503050406030204" pitchFamily="18" charset="0"/>
                        </a:rPr>
                        <m:t>, </m:t>
                      </m:r>
                      <m:r>
                        <a:rPr lang="en-US" sz="2000" b="0" i="1" smtClean="0">
                          <a:solidFill>
                            <a:schemeClr val="accent5"/>
                          </a:solidFill>
                          <a:latin typeface="Cambria Math" panose="02040503050406030204" pitchFamily="18" charset="0"/>
                        </a:rPr>
                        <m:t>0.2</m:t>
                      </m:r>
                      <m:r>
                        <a:rPr lang="en-US" sz="2000" b="0" i="1" smtClean="0">
                          <a:latin typeface="Cambria Math" panose="02040503050406030204" pitchFamily="18" charset="0"/>
                        </a:rPr>
                        <m:t>]</m:t>
                      </m:r>
                    </m:oMath>
                  </m:oMathPara>
                </a14:m>
                <a:endParaRPr lang="es-ES_tradnl" sz="2000" dirty="0"/>
              </a:p>
              <a:p>
                <a:br>
                  <a:rPr lang="es-ES_tradnl" sz="2000" dirty="0"/>
                </a:br>
                <a:r>
                  <a:rPr lang="es-ES_tradnl" sz="2000" dirty="0"/>
                  <a:t>Notamos que si sumamos los tres valores obtenemos un número mayor a uno (</a:t>
                </a:r>
                <a14:m>
                  <m:oMath xmlns:m="http://schemas.openxmlformats.org/officeDocument/2006/math">
                    <m:r>
                      <a:rPr lang="en-US" sz="2000" b="0" i="1" smtClean="0">
                        <a:solidFill>
                          <a:schemeClr val="accent1"/>
                        </a:solidFill>
                        <a:latin typeface="Cambria Math" panose="02040503050406030204" pitchFamily="18" charset="0"/>
                      </a:rPr>
                      <m:t>0.73</m:t>
                    </m:r>
                  </m:oMath>
                </a14:m>
                <a:r>
                  <a:rPr lang="es-ES_tradnl" sz="2000" dirty="0"/>
                  <a:t>+</a:t>
                </a:r>
                <a:r>
                  <a:rPr lang="en-US" sz="2000" dirty="0">
                    <a:solidFill>
                      <a:schemeClr val="accent3"/>
                    </a:solidFill>
                  </a:rPr>
                  <a:t> </a:t>
                </a:r>
                <a14:m>
                  <m:oMath xmlns:m="http://schemas.openxmlformats.org/officeDocument/2006/math">
                    <m:r>
                      <a:rPr lang="en-US" sz="2000" i="1">
                        <a:solidFill>
                          <a:schemeClr val="accent3"/>
                        </a:solidFill>
                        <a:latin typeface="Cambria Math" panose="02040503050406030204" pitchFamily="18" charset="0"/>
                      </a:rPr>
                      <m:t>0.55</m:t>
                    </m:r>
                  </m:oMath>
                </a14:m>
                <a:r>
                  <a:rPr lang="es-ES_tradnl" sz="2000" dirty="0"/>
                  <a:t>+</a:t>
                </a:r>
                <a:r>
                  <a:rPr lang="en-US" sz="2000" dirty="0">
                    <a:solidFill>
                      <a:schemeClr val="accent5"/>
                    </a:solidFill>
                  </a:rPr>
                  <a:t> </a:t>
                </a:r>
                <a14:m>
                  <m:oMath xmlns:m="http://schemas.openxmlformats.org/officeDocument/2006/math">
                    <m:r>
                      <a:rPr lang="en-US" sz="2000" i="1">
                        <a:solidFill>
                          <a:schemeClr val="accent5"/>
                        </a:solidFill>
                        <a:latin typeface="Cambria Math" panose="02040503050406030204" pitchFamily="18" charset="0"/>
                      </a:rPr>
                      <m:t>0.2</m:t>
                    </m:r>
                  </m:oMath>
                </a14:m>
                <a:r>
                  <a:rPr lang="es-ES_tradnl" sz="2000" dirty="0"/>
                  <a:t>=1.48), lo cual va en contra de lo que buscamos, que es mantener la probabilidad dentro del rango de 0 a 1.</a:t>
                </a:r>
              </a:p>
              <a:p>
                <a:endParaRPr lang="es-ES_tradnl" sz="2000" dirty="0"/>
              </a:p>
              <a:p>
                <a:endParaRPr lang="es-ES_tradnl" sz="2000" dirty="0"/>
              </a:p>
              <a:p>
                <a:endParaRPr lang="es-ES_tradnl" dirty="0"/>
              </a:p>
            </p:txBody>
          </p:sp>
        </mc:Choice>
        <mc:Fallback xmlns="">
          <p:sp>
            <p:nvSpPr>
              <p:cNvPr id="8" name="TextBox 7">
                <a:extLst>
                  <a:ext uri="{FF2B5EF4-FFF2-40B4-BE49-F238E27FC236}">
                    <a16:creationId xmlns:a16="http://schemas.microsoft.com/office/drawing/2014/main" id="{CB4D4BDF-1CC3-3429-18F5-0AD52021953C}"/>
                  </a:ext>
                </a:extLst>
              </p:cNvPr>
              <p:cNvSpPr txBox="1">
                <a:spLocks noRot="1" noChangeAspect="1" noMove="1" noResize="1" noEditPoints="1" noAdjustHandles="1" noChangeArrowheads="1" noChangeShapeType="1" noTextEdit="1"/>
              </p:cNvSpPr>
              <p:nvPr/>
            </p:nvSpPr>
            <p:spPr>
              <a:xfrm>
                <a:off x="715383" y="3446735"/>
                <a:ext cx="6668886" cy="3447098"/>
              </a:xfrm>
              <a:prstGeom prst="rect">
                <a:avLst/>
              </a:prstGeom>
              <a:blipFill>
                <a:blip r:embed="rId4"/>
                <a:stretch>
                  <a:fillRect l="-951" t="-1103" r="-760"/>
                </a:stretch>
              </a:blipFill>
            </p:spPr>
            <p:txBody>
              <a:bodyPr/>
              <a:lstStyle/>
              <a:p>
                <a:r>
                  <a:rPr lang="es-ES_tradnl">
                    <a:noFill/>
                  </a:rPr>
                  <a:t> </a:t>
                </a:r>
              </a:p>
            </p:txBody>
          </p:sp>
        </mc:Fallback>
      </mc:AlternateContent>
    </p:spTree>
    <p:extLst>
      <p:ext uri="{BB962C8B-B14F-4D97-AF65-F5344CB8AC3E}">
        <p14:creationId xmlns:p14="http://schemas.microsoft.com/office/powerpoint/2010/main" val="3682997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a:t>
            </a:r>
            <a:r>
              <a:rPr lang="es-ES_tradnl" dirty="0" err="1"/>
              <a:t>MultiClase</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4142608"/>
              </a:xfrm>
            </p:spPr>
            <p:txBody>
              <a:bodyPr>
                <a:normAutofit fontScale="85000" lnSpcReduction="10000"/>
              </a:bodyPr>
              <a:lstStyle/>
              <a:p>
                <a:pPr marL="0" indent="0">
                  <a:buNone/>
                </a:pPr>
                <a:r>
                  <a:rPr lang="es-ES_tradnl" sz="2400" dirty="0"/>
                  <a:t>Si normalizamos los tres valores con respecto a la suma, recuperamos la propiedad deseada:</a:t>
                </a:r>
                <a:br>
                  <a:rPr lang="es-ES_tradnl" sz="2400" dirty="0"/>
                </a:br>
                <a:r>
                  <a:rPr lang="es-ES_tradnl" sz="2400" dirty="0"/>
                  <a: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solidFill>
                                    <a:schemeClr val="accent1"/>
                                  </a:solidFill>
                                  <a:latin typeface="Cambria Math" panose="02040503050406030204" pitchFamily="18" charset="0"/>
                                </a:rPr>
                                <m:t>0.73</m:t>
                              </m:r>
                            </m:num>
                            <m:den>
                              <m:r>
                                <a:rPr lang="en-US" sz="2400" i="1">
                                  <a:latin typeface="Cambria Math" panose="02040503050406030204" pitchFamily="18" charset="0"/>
                                </a:rPr>
                                <m:t>1.48</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0.55</m:t>
                              </m:r>
                            </m:num>
                            <m:den>
                              <m:r>
                                <a:rPr lang="en-US" sz="2400" i="1">
                                  <a:latin typeface="Cambria Math" panose="02040503050406030204" pitchFamily="18" charset="0"/>
                                </a:rPr>
                                <m:t>1.48</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solidFill>
                                    <a:schemeClr val="accent5"/>
                                  </a:solidFill>
                                  <a:latin typeface="Cambria Math" panose="02040503050406030204" pitchFamily="18" charset="0"/>
                                </a:rPr>
                                <m:t>0.2</m:t>
                              </m:r>
                            </m:num>
                            <m:den>
                              <m:r>
                                <a:rPr lang="en-US" sz="2400" i="1">
                                  <a:latin typeface="Cambria Math" panose="02040503050406030204" pitchFamily="18" charset="0"/>
                                </a:rPr>
                                <m:t>1.48</m:t>
                              </m:r>
                            </m:den>
                          </m:f>
                        </m:e>
                      </m:d>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r>
                            <a:rPr lang="en-US" sz="2400" i="1">
                              <a:solidFill>
                                <a:schemeClr val="accent1"/>
                              </a:solidFill>
                              <a:latin typeface="Cambria Math" panose="02040503050406030204" pitchFamily="18" charset="0"/>
                            </a:rPr>
                            <m:t>0.49</m:t>
                          </m:r>
                          <m:r>
                            <a:rPr lang="en-US" sz="2400" i="1">
                              <a:latin typeface="Cambria Math" panose="02040503050406030204" pitchFamily="18" charset="0"/>
                            </a:rPr>
                            <m:t>,</m:t>
                          </m:r>
                          <m:r>
                            <a:rPr lang="en-US" sz="2400" i="1">
                              <a:solidFill>
                                <a:schemeClr val="accent3"/>
                              </a:solidFill>
                              <a:latin typeface="Cambria Math" panose="02040503050406030204" pitchFamily="18" charset="0"/>
                            </a:rPr>
                            <m:t>0.</m:t>
                          </m:r>
                          <m:r>
                            <a:rPr lang="en-US" sz="2400" b="0" i="1" smtClean="0">
                              <a:solidFill>
                                <a:schemeClr val="accent3"/>
                              </a:solidFill>
                              <a:latin typeface="Cambria Math" panose="02040503050406030204" pitchFamily="18" charset="0"/>
                            </a:rPr>
                            <m:t>38</m:t>
                          </m:r>
                          <m:r>
                            <a:rPr lang="en-US" sz="2400" i="1">
                              <a:latin typeface="Cambria Math" panose="02040503050406030204" pitchFamily="18" charset="0"/>
                            </a:rPr>
                            <m:t>,</m:t>
                          </m:r>
                          <m:r>
                            <a:rPr lang="en-US" sz="2400" i="1">
                              <a:solidFill>
                                <a:schemeClr val="accent5"/>
                              </a:solidFill>
                              <a:latin typeface="Cambria Math" panose="02040503050406030204" pitchFamily="18" charset="0"/>
                            </a:rPr>
                            <m:t>0.</m:t>
                          </m:r>
                          <m:r>
                            <a:rPr lang="en-US" sz="2400" b="0" i="1" smtClean="0">
                              <a:solidFill>
                                <a:schemeClr val="accent5"/>
                              </a:solidFill>
                              <a:latin typeface="Cambria Math" panose="02040503050406030204" pitchFamily="18" charset="0"/>
                            </a:rPr>
                            <m:t>13</m:t>
                          </m:r>
                        </m:e>
                      </m:d>
                    </m:oMath>
                  </m:oMathPara>
                </a14:m>
                <a:endParaRPr lang="en-US" sz="2400" dirty="0"/>
              </a:p>
              <a:p>
                <a:pPr marL="0" indent="0">
                  <a:buNone/>
                </a:pPr>
                <a:r>
                  <a:rPr lang="es-ES_tradnl" sz="2400" dirty="0"/>
                  <a:t>Nuestro clasificador combinado nos indica que, para esta observación, la clase más probable es </a:t>
                </a:r>
                <a:r>
                  <a:rPr lang="es-ES_tradnl" sz="2400" dirty="0">
                    <a:solidFill>
                      <a:schemeClr val="accent1"/>
                    </a:solidFill>
                  </a:rPr>
                  <a:t>perro</a:t>
                </a:r>
                <a:r>
                  <a:rPr lang="es-ES_tradnl" sz="2400" dirty="0"/>
                  <a:t>. En problemas de clasificación multiclase, se elige la salida con el valor más alto. Observe que esta salida tiene una forma de </a:t>
                </a:r>
                <a:r>
                  <a:rPr lang="es-ES_tradnl" sz="2400" b="1" dirty="0" err="1">
                    <a:solidFill>
                      <a:schemeClr val="accent2">
                        <a:lumMod val="75000"/>
                      </a:schemeClr>
                    </a:solidFill>
                  </a:rPr>
                  <a:t>one-hot</a:t>
                </a:r>
                <a:r>
                  <a:rPr lang="es-ES_tradnl" sz="2400" b="1" dirty="0">
                    <a:solidFill>
                      <a:schemeClr val="accent2">
                        <a:lumMod val="75000"/>
                      </a:schemeClr>
                    </a:solidFill>
                  </a:rPr>
                  <a:t> </a:t>
                </a:r>
                <a:r>
                  <a:rPr lang="es-ES_tradnl" sz="2400" b="1" dirty="0" err="1">
                    <a:solidFill>
                      <a:schemeClr val="accent2">
                        <a:lumMod val="75000"/>
                      </a:schemeClr>
                    </a:solidFill>
                  </a:rPr>
                  <a:t>encoding</a:t>
                </a:r>
                <a:r>
                  <a:rPr lang="es-ES_tradnl" sz="2400" dirty="0"/>
                  <a:t>.</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r>
                            <a:rPr lang="en-US" sz="2400" b="0" i="1" smtClean="0">
                              <a:solidFill>
                                <a:schemeClr val="accent1"/>
                              </a:solidFill>
                              <a:latin typeface="Cambria Math" panose="02040503050406030204" pitchFamily="18" charset="0"/>
                            </a:rPr>
                            <m:t>1</m:t>
                          </m:r>
                          <m:r>
                            <a:rPr lang="en-US" sz="2400" i="1">
                              <a:latin typeface="Cambria Math" panose="02040503050406030204" pitchFamily="18" charset="0"/>
                            </a:rPr>
                            <m:t>,</m:t>
                          </m:r>
                          <m:r>
                            <a:rPr lang="en-US" sz="2400" i="1">
                              <a:solidFill>
                                <a:schemeClr val="accent3"/>
                              </a:solidFill>
                              <a:latin typeface="Cambria Math" panose="02040503050406030204" pitchFamily="18" charset="0"/>
                            </a:rPr>
                            <m:t>0</m:t>
                          </m:r>
                          <m:r>
                            <a:rPr lang="en-US" sz="2400" i="1">
                              <a:latin typeface="Cambria Math" panose="02040503050406030204" pitchFamily="18" charset="0"/>
                            </a:rPr>
                            <m:t>,</m:t>
                          </m:r>
                          <m:r>
                            <a:rPr lang="en-US" sz="2400" i="1">
                              <a:solidFill>
                                <a:schemeClr val="accent5"/>
                              </a:solidFill>
                              <a:latin typeface="Cambria Math" panose="02040503050406030204" pitchFamily="18" charset="0"/>
                            </a:rPr>
                            <m:t>0</m:t>
                          </m:r>
                        </m:e>
                      </m:d>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4142608"/>
              </a:xfrm>
              <a:blipFill>
                <a:blip r:embed="rId3"/>
                <a:stretch>
                  <a:fillRect l="-712" t="-917"/>
                </a:stretch>
              </a:blipFill>
            </p:spPr>
            <p:txBody>
              <a:bodyPr/>
              <a:lstStyle/>
              <a:p>
                <a:r>
                  <a:rPr lang="es-ES_tradnl">
                    <a:noFill/>
                  </a:rPr>
                  <a:t> </a:t>
                </a:r>
              </a:p>
            </p:txBody>
          </p:sp>
        </mc:Fallback>
      </mc:AlternateContent>
    </p:spTree>
    <p:extLst>
      <p:ext uri="{BB962C8B-B14F-4D97-AF65-F5344CB8AC3E}">
        <p14:creationId xmlns:p14="http://schemas.microsoft.com/office/powerpoint/2010/main" val="199394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a:t>
            </a:r>
            <a:r>
              <a:rPr lang="es-ES_tradnl" dirty="0" err="1"/>
              <a:t>MultiClase</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Este proceso es lo que conocemos como </a:t>
                </a:r>
                <a:r>
                  <a:rPr lang="es-ES_tradnl" sz="2400" b="1" dirty="0">
                    <a:solidFill>
                      <a:schemeClr val="accent6">
                        <a:lumMod val="60000"/>
                        <a:lumOff val="40000"/>
                      </a:schemeClr>
                    </a:solidFill>
                  </a:rPr>
                  <a:t>regresión logística multiclase</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𝑋</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r>
                                <a:rPr lang="es-ES_tradnl" sz="2400" i="1">
                                  <a:latin typeface="Cambria Math" panose="02040503050406030204" pitchFamily="18" charset="0"/>
                                </a:rPr>
                                <m:t>+</m:t>
                              </m:r>
                              <m:sSubSup>
                                <m:sSubSupPr>
                                  <m:ctrlPr>
                                    <a:rPr lang="es-ES_tradnl" sz="2400" i="1" smtClean="0">
                                      <a:latin typeface="Cambria Math" panose="02040503050406030204" pitchFamily="18" charset="0"/>
                                    </a:rPr>
                                  </m:ctrlPr>
                                </m:sSubSupPr>
                                <m:e>
                                  <m:r>
                                    <a:rPr lang="en-US" sz="2400" b="1" i="1" smtClean="0">
                                      <a:latin typeface="Cambria Math" panose="02040503050406030204" pitchFamily="18" charset="0"/>
                                    </a:rPr>
                                    <m:t>𝑾</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r>
                                <a:rPr lang="en-US" sz="2400" b="1" i="1">
                                  <a:latin typeface="Cambria Math" panose="02040503050406030204" pitchFamily="18" charset="0"/>
                                </a:rPr>
                                <m:t>𝑿</m:t>
                              </m:r>
                            </m:sup>
                          </m:sSup>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sub>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m:t>
                                      </m:r>
                                      <m:r>
                                        <a:rPr lang="en-US" sz="2400" i="1">
                                          <a:latin typeface="Cambria Math" panose="02040503050406030204" pitchFamily="18" charset="0"/>
                                        </a:rPr>
                                        <m:t>𝑘</m:t>
                                      </m:r>
                                      <m:r>
                                        <a:rPr lang="en-US" sz="2400" b="0" i="1" smtClean="0">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b="0" i="1" smtClean="0">
                                          <a:latin typeface="Cambria Math" panose="02040503050406030204" pitchFamily="18" charset="0"/>
                                        </a:rPr>
                                        <m:t>(</m:t>
                                      </m:r>
                                      <m:r>
                                        <a:rPr lang="en-US" sz="2400" i="1">
                                          <a:latin typeface="Cambria Math" panose="02040503050406030204" pitchFamily="18" charset="0"/>
                                        </a:rPr>
                                        <m:t>𝑘</m:t>
                                      </m:r>
                                      <m:r>
                                        <a:rPr lang="en-US" sz="2400" b="0" i="1" smtClean="0">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r>
                  <a:rPr lang="es-ES_tradnl" sz="2400" dirty="0"/>
                  <a:t>Se puede chequear que esta fórmula vuelve a la formula de la </a:t>
                </a:r>
                <a:r>
                  <a:rPr lang="es-ES_tradnl" sz="2400" dirty="0">
                    <a:solidFill>
                      <a:schemeClr val="accent2"/>
                    </a:solidFill>
                  </a:rPr>
                  <a:t>regresión logística </a:t>
                </a:r>
                <a:r>
                  <a:rPr lang="es-ES_tradnl" sz="2400" dirty="0"/>
                  <a:t>si tenemos 2 clases, y se hace:</a:t>
                </a:r>
              </a:p>
              <a:p>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0</m:t>
                        </m:r>
                      </m:sub>
                    </m:sSub>
                  </m:oMath>
                </a14:m>
                <a:endParaRPr lang="es-ES_tradnl" sz="2400" dirty="0"/>
              </a:p>
              <a:p>
                <a14:m>
                  <m:oMath xmlns:m="http://schemas.openxmlformats.org/officeDocument/2006/math">
                    <m:r>
                      <a:rPr lang="en-US" sz="2400" b="1" i="0" smtClean="0">
                        <a:latin typeface="Cambria Math" panose="02040503050406030204" pitchFamily="18" charset="0"/>
                      </a:rPr>
                      <m:t>𝐖</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𝑾</m:t>
                        </m:r>
                      </m:e>
                      <m:sub>
                        <m:r>
                          <a:rPr lang="en-US" sz="2400" b="0" i="1" smtClean="0">
                            <a:latin typeface="Cambria Math" panose="02040503050406030204" pitchFamily="18" charset="0"/>
                          </a:rPr>
                          <m:t>0</m:t>
                        </m:r>
                      </m:sub>
                    </m:sSub>
                  </m:oMath>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633346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Multi-Clase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De hecho, no importa cuántas clases haya; siempre podemos elegir una clase y hacer que todos sus parámetros sean cero, </a:t>
                </a:r>
                <a:r>
                  <a:rPr lang="es-ES_tradnl" sz="2400" b="1" dirty="0">
                    <a:solidFill>
                      <a:schemeClr val="accent6">
                        <a:lumMod val="60000"/>
                        <a:lumOff val="40000"/>
                      </a:schemeClr>
                    </a:solidFill>
                  </a:rPr>
                  <a:t>sin perder generalidad</a:t>
                </a:r>
                <a:r>
                  <a:rPr lang="es-ES_tradnl" sz="2400" dirty="0"/>
                  <a:t>. Esto es posible porque la probabilidad de una clase está formada por el complemento de las otras</a:t>
                </a:r>
              </a:p>
              <a:p>
                <a:pPr marL="0" indent="0">
                  <a:buNone/>
                </a:pPr>
                <a:r>
                  <a:rPr lang="es-ES_tradnl" sz="2400" i="1" dirty="0"/>
                  <a:t>Por convención, se elige generalmente la primera clase: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=0</m:t>
                          </m:r>
                        </m:e>
                      </m:d>
                      <m:r>
                        <a:rPr lang="en-US" sz="2400" b="1" i="1" smtClean="0">
                          <a:latin typeface="Cambria Math" panose="02040503050406030204" pitchFamily="18" charset="0"/>
                        </a:rPr>
                        <m:t>𝑿</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i="1" smtClean="0">
                              <a:latin typeface="Cambria Math" panose="02040503050406030204" pitchFamily="18" charset="0"/>
                            </a:rPr>
                            <m:t>1</m:t>
                          </m:r>
                          <m:r>
                            <a:rPr lang="en-US" sz="2400" i="1">
                              <a:latin typeface="Cambria Math" panose="02040503050406030204" pitchFamily="18" charset="0"/>
                            </a:rPr>
                            <m:t>+</m:t>
                          </m:r>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𝐾</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1" i="1" smtClean="0">
                          <a:latin typeface="Cambria Math" panose="02040503050406030204" pitchFamily="18" charset="0"/>
                        </a:rPr>
                        <m:t>𝑿</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r>
                                <a:rPr lang="es-ES_tradnl" sz="2400" i="1">
                                  <a:latin typeface="Cambria Math" panose="02040503050406030204" pitchFamily="18" charset="0"/>
                                </a:rPr>
                                <m:t>+</m:t>
                              </m:r>
                              <m:sSubSup>
                                <m:sSubSupPr>
                                  <m:ctrlPr>
                                    <a:rPr lang="es-ES_tradnl" sz="2400" i="1" smtClean="0">
                                      <a:latin typeface="Cambria Math" panose="02040503050406030204" pitchFamily="18" charset="0"/>
                                    </a:rPr>
                                  </m:ctrlPr>
                                </m:sSubSupPr>
                                <m:e>
                                  <m:r>
                                    <a:rPr lang="en-US" sz="2400" b="1" i="1" smtClean="0">
                                      <a:latin typeface="Cambria Math" panose="02040503050406030204" pitchFamily="18" charset="0"/>
                                    </a:rPr>
                                    <m:t>𝑾</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r>
                                <a:rPr lang="en-US" sz="2400" b="1" i="1">
                                  <a:latin typeface="Cambria Math" panose="02040503050406030204" pitchFamily="18" charset="0"/>
                                </a:rPr>
                                <m:t>𝑿</m:t>
                              </m:r>
                            </m:sup>
                          </m:sSup>
                        </m:num>
                        <m:den>
                          <m:r>
                            <a:rPr lang="en-US" sz="2400" i="1">
                              <a:latin typeface="Cambria Math" panose="02040503050406030204" pitchFamily="18" charset="0"/>
                            </a:rPr>
                            <m:t>1+</m:t>
                          </m:r>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𝐾</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r="-1186" b="-21019"/>
                </a:stretch>
              </a:blipFill>
            </p:spPr>
            <p:txBody>
              <a:bodyPr/>
              <a:lstStyle/>
              <a:p>
                <a:r>
                  <a:rPr lang="es-ES_tradnl">
                    <a:noFill/>
                  </a:rPr>
                  <a:t> </a:t>
                </a:r>
              </a:p>
            </p:txBody>
          </p:sp>
        </mc:Fallback>
      </mc:AlternateContent>
    </p:spTree>
    <p:extLst>
      <p:ext uri="{BB962C8B-B14F-4D97-AF65-F5344CB8AC3E}">
        <p14:creationId xmlns:p14="http://schemas.microsoft.com/office/powerpoint/2010/main" val="3900826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Clasificación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3B758-BE93-7F51-1F7C-3BF7320E0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5C557-C495-4A72-2892-BF4552921BF2}"/>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30B30B34-9029-5141-5778-7654C99E40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32D09DBB-AFDA-95CA-C57A-A9CFCF7028BF}"/>
              </a:ext>
            </a:extLst>
          </p:cNvPr>
          <p:cNvSpPr>
            <a:spLocks noGrp="1"/>
          </p:cNvSpPr>
          <p:nvPr>
            <p:ph idx="1"/>
          </p:nvPr>
        </p:nvSpPr>
        <p:spPr>
          <a:xfrm>
            <a:off x="3523376" y="2147582"/>
            <a:ext cx="8067990" cy="3788322"/>
          </a:xfrm>
        </p:spPr>
        <p:txBody>
          <a:bodyPr>
            <a:noAutofit/>
          </a:bodyPr>
          <a:lstStyle/>
          <a:p>
            <a:pPr marL="0" indent="0">
              <a:buNone/>
            </a:pPr>
            <a:r>
              <a:rPr lang="es-ES" dirty="0"/>
              <a:t>Los temas que veremos en este video son:</a:t>
            </a:r>
            <a:br>
              <a:rPr lang="es-ES" dirty="0"/>
            </a:br>
            <a:endParaRPr lang="es-ES" dirty="0"/>
          </a:p>
          <a:p>
            <a:pPr lvl="1"/>
            <a:r>
              <a:rPr lang="es-ES" sz="2000" dirty="0"/>
              <a:t>Teorema de Bayes</a:t>
            </a:r>
            <a:br>
              <a:rPr lang="es-ES" sz="2000" dirty="0"/>
            </a:br>
            <a:endParaRPr lang="es-ES" sz="2000" dirty="0"/>
          </a:p>
          <a:p>
            <a:pPr lvl="1"/>
            <a:r>
              <a:rPr lang="es-ES" sz="2000" dirty="0"/>
              <a:t>Clasificador Bayesiano ingenuo</a:t>
            </a:r>
          </a:p>
          <a:p>
            <a:pPr lvl="1"/>
            <a:endParaRPr lang="es-ES" sz="1800" dirty="0"/>
          </a:p>
        </p:txBody>
      </p:sp>
      <p:pic>
        <p:nvPicPr>
          <p:cNvPr id="3" name="Picture 2">
            <a:extLst>
              <a:ext uri="{FF2B5EF4-FFF2-40B4-BE49-F238E27FC236}">
                <a16:creationId xmlns:a16="http://schemas.microsoft.com/office/drawing/2014/main" id="{80D9A289-E009-3EFF-8B63-24392CB42202}"/>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302722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Clasificador Bayesiano ingenuo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0851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_tradnl" sz="2400" dirty="0"/>
              <a:t>Este teorema es uno de los más importantes en probabilidad y uno que, hasta el día de hoy, genera divisiones filosóficas debido a sus implicancias.</a:t>
            </a:r>
          </a:p>
          <a:p>
            <a:pPr marL="0" indent="0">
              <a:buNone/>
            </a:pPr>
            <a:r>
              <a:rPr lang="es-ES_tradnl" sz="2400" dirty="0"/>
              <a:t>Describe la probabilidad de un evento basándose en el conocimiento previo de condiciones que pueden estar relacionadas con el evento. </a:t>
            </a:r>
          </a:p>
          <a:p>
            <a:pPr marL="0" indent="0">
              <a:buNone/>
            </a:pPr>
            <a:r>
              <a:rPr lang="es-ES_tradnl" sz="2400" i="1" dirty="0">
                <a:solidFill>
                  <a:schemeClr val="accent1"/>
                </a:solidFill>
              </a:rPr>
              <a:t>Por ejemplo, si se sabe que el riesgo de desarrollar problemas de salud aumenta con la edad, el teorema de Bayes permite evaluar con mayor precisión el riesgo para un individuo de una edad conocida, condicionando la probabilidad en relación con su edad, en lugar de asumir que el individuo es representativo de la población general.</a:t>
            </a:r>
            <a:endParaRPr lang="es-ES_tradnl" sz="2400" dirty="0">
              <a:solidFill>
                <a:schemeClr val="accent1"/>
              </a:solidFill>
            </a:endParaRPr>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Tree>
    <p:extLst>
      <p:ext uri="{BB962C8B-B14F-4D97-AF65-F5344CB8AC3E}">
        <p14:creationId xmlns:p14="http://schemas.microsoft.com/office/powerpoint/2010/main" val="3834863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10690063" cy="3786224"/>
              </a:xfrm>
            </p:spPr>
            <p:txBody>
              <a:bodyPr>
                <a:normAutofit/>
              </a:bodyPr>
              <a:lstStyle/>
              <a:p>
                <a:pPr marL="0" indent="0" algn="ctr">
                  <a:buNone/>
                </a:pPr>
                <a:endParaRPr lang="es-E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a:latin typeface="Cambria Math" panose="02040503050406030204" pitchFamily="18" charset="0"/>
                            </a:rPr>
                            <m:t>)</m:t>
                          </m:r>
                        </m:den>
                      </m:f>
                    </m:oMath>
                  </m:oMathPara>
                </a14:m>
                <a:endParaRPr lang="es-ES" dirty="0"/>
              </a:p>
              <a:p>
                <a:pPr marL="0" indent="0" algn="ctr">
                  <a:buNone/>
                </a:pPr>
                <a:endParaRPr lang="es-E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r>
                                <a:rPr lang="en-US" i="1">
                                  <a:latin typeface="Cambria Math" panose="02040503050406030204" pitchFamily="18" charset="0"/>
                                </a:rPr>
                                <m:t>𝐻</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den>
                      </m:f>
                    </m:oMath>
                  </m:oMathPara>
                </a14:m>
                <a:endParaRPr lang="es-ES" dirty="0"/>
              </a:p>
              <a:p>
                <a:pPr marL="0" indent="0" algn="ctr">
                  <a:buNone/>
                </a:pPr>
                <a:endParaRPr lang="es-ES" dirty="0"/>
              </a:p>
              <a:p>
                <a:pPr marL="0" indent="0">
                  <a:buNone/>
                </a:pPr>
                <a:r>
                  <a:rPr lang="es-ES" dirty="0"/>
                  <a:t>Este nuevo valor es lo que se conoce como la probabilidad a posteriori, es decir, la creencia sobre la hipótesis luego de observar la evidencia. </a:t>
                </a:r>
              </a:p>
              <a:p>
                <a:pPr marL="0" indent="0" algn="ctr">
                  <a:buNone/>
                </a:pPr>
                <a:endParaRPr lang="es-ES" dirty="0"/>
              </a:p>
              <a:p>
                <a:pPr marL="0" indent="0" algn="ctr">
                  <a:buNone/>
                </a:pPr>
                <a:endParaRPr lang="es-ES"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2142989"/>
                <a:ext cx="10690063" cy="3786224"/>
              </a:xfrm>
              <a:blipFill>
                <a:blip r:embed="rId3"/>
                <a:stretch>
                  <a:fillRect l="-712"/>
                </a:stretch>
              </a:blipFill>
            </p:spPr>
            <p:txBody>
              <a:bodyPr/>
              <a:lstStyle/>
              <a:p>
                <a:r>
                  <a:rPr lang="es-ES_tradnl">
                    <a:noFill/>
                  </a:rPr>
                  <a:t> </a:t>
                </a:r>
              </a:p>
            </p:txBody>
          </p:sp>
        </mc:Fallback>
      </mc:AlternateContent>
    </p:spTree>
    <p:extLst>
      <p:ext uri="{BB962C8B-B14F-4D97-AF65-F5344CB8AC3E}">
        <p14:creationId xmlns:p14="http://schemas.microsoft.com/office/powerpoint/2010/main" val="1557474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Una de las aplicaciones de este teorema es el </a:t>
            </a:r>
            <a:r>
              <a:rPr lang="es-ES_tradnl" sz="2400" b="1" dirty="0">
                <a:solidFill>
                  <a:schemeClr val="accent3">
                    <a:lumMod val="75000"/>
                  </a:schemeClr>
                </a:solidFill>
              </a:rPr>
              <a:t>clasificador bayesiano ingenuo</a:t>
            </a:r>
            <a:r>
              <a:rPr lang="es-ES_tradnl" sz="2400" dirty="0"/>
              <a:t>.</a:t>
            </a:r>
          </a:p>
          <a:p>
            <a:pPr marL="0" indent="0">
              <a:buNone/>
            </a:pPr>
            <a:r>
              <a:rPr lang="es-ES_tradnl" sz="2400" dirty="0"/>
              <a:t>Este clasificador utiliza la probabilidad de observar atributos, dado un resultado, para estimar la probabilidad de observar un resultado </a:t>
            </a:r>
            <a:r>
              <a:rPr lang="es-ES_tradnl" sz="2400" i="1" dirty="0"/>
              <a:t>y</a:t>
            </a:r>
            <a:r>
              <a:rPr lang="es-ES_tradnl" sz="2400" dirty="0"/>
              <a:t>, dado un conjunto de atributos.</a:t>
            </a:r>
          </a:p>
        </p:txBody>
      </p:sp>
    </p:spTree>
    <p:extLst>
      <p:ext uri="{BB962C8B-B14F-4D97-AF65-F5344CB8AC3E}">
        <p14:creationId xmlns:p14="http://schemas.microsoft.com/office/powerpoint/2010/main" val="4245941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Para entender su funcionamiento, usemos un caso de ejemplo:</a:t>
            </a:r>
          </a:p>
          <a:p>
            <a:pPr marL="0" indent="0">
              <a:buNone/>
            </a:pPr>
            <a:r>
              <a:rPr lang="es-ES_tradnl" sz="2400" dirty="0"/>
              <a:t>Queremos construir un clasificador </a:t>
            </a:r>
            <a:r>
              <a:rPr lang="es-ES_tradnl" sz="2400" b="1" dirty="0">
                <a:solidFill>
                  <a:schemeClr val="accent1"/>
                </a:solidFill>
              </a:rPr>
              <a:t>que prediga si un estudiante va a aprobar un examen</a:t>
            </a:r>
            <a:r>
              <a:rPr lang="es-ES_tradnl" sz="2400" dirty="0"/>
              <a:t>, dado:</a:t>
            </a:r>
          </a:p>
        </p:txBody>
      </p:sp>
      <p:sp>
        <p:nvSpPr>
          <p:cNvPr id="7" name="Left Brace 6">
            <a:extLst>
              <a:ext uri="{FF2B5EF4-FFF2-40B4-BE49-F238E27FC236}">
                <a16:creationId xmlns:a16="http://schemas.microsoft.com/office/drawing/2014/main" id="{1C2F0135-7B86-2F4D-6574-77651EA13E39}"/>
              </a:ext>
            </a:extLst>
          </p:cNvPr>
          <p:cNvSpPr/>
          <p:nvPr/>
        </p:nvSpPr>
        <p:spPr>
          <a:xfrm>
            <a:off x="2688880" y="3429000"/>
            <a:ext cx="271604" cy="121542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8" name="TextBox 7">
            <a:extLst>
              <a:ext uri="{FF2B5EF4-FFF2-40B4-BE49-F238E27FC236}">
                <a16:creationId xmlns:a16="http://schemas.microsoft.com/office/drawing/2014/main" id="{2931FB0D-1DD0-2487-32FD-E102A2C1166C}"/>
              </a:ext>
            </a:extLst>
          </p:cNvPr>
          <p:cNvSpPr txBox="1"/>
          <p:nvPr/>
        </p:nvSpPr>
        <p:spPr>
          <a:xfrm>
            <a:off x="715383" y="3834576"/>
            <a:ext cx="2000869" cy="369332"/>
          </a:xfrm>
          <a:prstGeom prst="rect">
            <a:avLst/>
          </a:prstGeom>
          <a:noFill/>
        </p:spPr>
        <p:txBody>
          <a:bodyPr wrap="none" rtlCol="0">
            <a:spAutoFit/>
          </a:bodyPr>
          <a:lstStyle/>
          <a:p>
            <a:r>
              <a:rPr lang="es-ES_tradnl" dirty="0"/>
              <a:t>Tiempo de estudio</a:t>
            </a:r>
          </a:p>
        </p:txBody>
      </p:sp>
      <p:sp>
        <p:nvSpPr>
          <p:cNvPr id="9" name="TextBox 8">
            <a:extLst>
              <a:ext uri="{FF2B5EF4-FFF2-40B4-BE49-F238E27FC236}">
                <a16:creationId xmlns:a16="http://schemas.microsoft.com/office/drawing/2014/main" id="{AAC7B4D5-C654-886A-C8EF-5FB3D29C22C7}"/>
              </a:ext>
            </a:extLst>
          </p:cNvPr>
          <p:cNvSpPr txBox="1"/>
          <p:nvPr/>
        </p:nvSpPr>
        <p:spPr>
          <a:xfrm>
            <a:off x="2985246" y="3575049"/>
            <a:ext cx="3004349" cy="923330"/>
          </a:xfrm>
          <a:prstGeom prst="rect">
            <a:avLst/>
          </a:prstGeom>
          <a:noFill/>
        </p:spPr>
        <p:txBody>
          <a:bodyPr wrap="square" rtlCol="0">
            <a:spAutoFit/>
          </a:bodyPr>
          <a:lstStyle/>
          <a:p>
            <a:r>
              <a:rPr lang="es-ES_tradnl" dirty="0"/>
              <a:t>Bajo tiempo de estudio</a:t>
            </a:r>
          </a:p>
          <a:p>
            <a:r>
              <a:rPr lang="es-ES_tradnl" dirty="0"/>
              <a:t>Moderado tiempo de estudio</a:t>
            </a:r>
          </a:p>
          <a:p>
            <a:r>
              <a:rPr lang="es-ES_tradnl" dirty="0"/>
              <a:t>Alto tiempo de estudio</a:t>
            </a:r>
          </a:p>
        </p:txBody>
      </p:sp>
      <p:sp>
        <p:nvSpPr>
          <p:cNvPr id="10" name="Left Brace 9">
            <a:extLst>
              <a:ext uri="{FF2B5EF4-FFF2-40B4-BE49-F238E27FC236}">
                <a16:creationId xmlns:a16="http://schemas.microsoft.com/office/drawing/2014/main" id="{EFE16F53-F774-44D3-D432-6913474F5EE6}"/>
              </a:ext>
            </a:extLst>
          </p:cNvPr>
          <p:cNvSpPr/>
          <p:nvPr/>
        </p:nvSpPr>
        <p:spPr>
          <a:xfrm>
            <a:off x="8470809" y="3456161"/>
            <a:ext cx="271604" cy="1215428"/>
          </a:xfrm>
          <a:prstGeom prst="leftBrac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solidFill>
                <a:schemeClr val="accent3">
                  <a:lumMod val="75000"/>
                </a:schemeClr>
              </a:solidFill>
            </a:endParaRPr>
          </a:p>
        </p:txBody>
      </p:sp>
      <p:sp>
        <p:nvSpPr>
          <p:cNvPr id="11" name="TextBox 10">
            <a:extLst>
              <a:ext uri="{FF2B5EF4-FFF2-40B4-BE49-F238E27FC236}">
                <a16:creationId xmlns:a16="http://schemas.microsoft.com/office/drawing/2014/main" id="{E9ABBE8B-9817-AE69-17FE-35E8B2B39A62}"/>
              </a:ext>
            </a:extLst>
          </p:cNvPr>
          <p:cNvSpPr txBox="1"/>
          <p:nvPr/>
        </p:nvSpPr>
        <p:spPr>
          <a:xfrm>
            <a:off x="6497312" y="3861737"/>
            <a:ext cx="2000869" cy="369332"/>
          </a:xfrm>
          <a:prstGeom prst="rect">
            <a:avLst/>
          </a:prstGeom>
          <a:noFill/>
        </p:spPr>
        <p:txBody>
          <a:bodyPr wrap="square" rtlCol="0">
            <a:spAutoFit/>
          </a:bodyPr>
          <a:lstStyle/>
          <a:p>
            <a:r>
              <a:rPr lang="es-ES_tradnl" dirty="0"/>
              <a:t>Método de estudio</a:t>
            </a:r>
          </a:p>
        </p:txBody>
      </p:sp>
      <p:sp>
        <p:nvSpPr>
          <p:cNvPr id="12" name="TextBox 11">
            <a:extLst>
              <a:ext uri="{FF2B5EF4-FFF2-40B4-BE49-F238E27FC236}">
                <a16:creationId xmlns:a16="http://schemas.microsoft.com/office/drawing/2014/main" id="{7034DCAE-62B9-881E-A0C0-BF0F62BB267C}"/>
              </a:ext>
            </a:extLst>
          </p:cNvPr>
          <p:cNvSpPr txBox="1"/>
          <p:nvPr/>
        </p:nvSpPr>
        <p:spPr>
          <a:xfrm>
            <a:off x="8767175" y="3602210"/>
            <a:ext cx="1944763" cy="923330"/>
          </a:xfrm>
          <a:prstGeom prst="rect">
            <a:avLst/>
          </a:prstGeom>
          <a:noFill/>
        </p:spPr>
        <p:txBody>
          <a:bodyPr wrap="none" rtlCol="0">
            <a:spAutoFit/>
          </a:bodyPr>
          <a:lstStyle/>
          <a:p>
            <a:r>
              <a:rPr lang="es-ES_tradnl" dirty="0"/>
              <a:t>Lectura</a:t>
            </a:r>
          </a:p>
          <a:p>
            <a:r>
              <a:rPr lang="es-ES_tradnl" dirty="0"/>
              <a:t>Práctica</a:t>
            </a:r>
          </a:p>
          <a:p>
            <a:r>
              <a:rPr lang="es-ES_tradnl" dirty="0"/>
              <a:t>Lectura y práctica</a:t>
            </a:r>
          </a:p>
        </p:txBody>
      </p:sp>
      <p:sp>
        <p:nvSpPr>
          <p:cNvPr id="13" name="Left Brace 12">
            <a:extLst>
              <a:ext uri="{FF2B5EF4-FFF2-40B4-BE49-F238E27FC236}">
                <a16:creationId xmlns:a16="http://schemas.microsoft.com/office/drawing/2014/main" id="{C6592FDD-48C7-17D1-E356-7DFF89B5E3B9}"/>
              </a:ext>
            </a:extLst>
          </p:cNvPr>
          <p:cNvSpPr/>
          <p:nvPr/>
        </p:nvSpPr>
        <p:spPr>
          <a:xfrm>
            <a:off x="5744207" y="4713785"/>
            <a:ext cx="271604" cy="1215428"/>
          </a:xfrm>
          <a:prstGeom prst="leftBrac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solidFill>
                <a:schemeClr val="accent2">
                  <a:lumMod val="75000"/>
                </a:schemeClr>
              </a:solidFill>
            </a:endParaRPr>
          </a:p>
        </p:txBody>
      </p:sp>
      <p:sp>
        <p:nvSpPr>
          <p:cNvPr id="15" name="TextBox 14">
            <a:extLst>
              <a:ext uri="{FF2B5EF4-FFF2-40B4-BE49-F238E27FC236}">
                <a16:creationId xmlns:a16="http://schemas.microsoft.com/office/drawing/2014/main" id="{122166AE-5BB3-BA83-8215-30F575315498}"/>
              </a:ext>
            </a:extLst>
          </p:cNvPr>
          <p:cNvSpPr txBox="1"/>
          <p:nvPr/>
        </p:nvSpPr>
        <p:spPr>
          <a:xfrm>
            <a:off x="3500560" y="4998333"/>
            <a:ext cx="2218885" cy="646331"/>
          </a:xfrm>
          <a:prstGeom prst="rect">
            <a:avLst/>
          </a:prstGeom>
          <a:noFill/>
        </p:spPr>
        <p:txBody>
          <a:bodyPr wrap="square" rtlCol="0">
            <a:spAutoFit/>
          </a:bodyPr>
          <a:lstStyle/>
          <a:p>
            <a:pPr algn="r"/>
            <a:r>
              <a:rPr lang="es-ES_tradnl" dirty="0"/>
              <a:t>Puntuación en exámenes anteriores</a:t>
            </a:r>
          </a:p>
        </p:txBody>
      </p:sp>
      <p:sp>
        <p:nvSpPr>
          <p:cNvPr id="16" name="TextBox 15">
            <a:extLst>
              <a:ext uri="{FF2B5EF4-FFF2-40B4-BE49-F238E27FC236}">
                <a16:creationId xmlns:a16="http://schemas.microsoft.com/office/drawing/2014/main" id="{9CDCBECC-8938-5DB7-7095-AF7B15FB1D59}"/>
              </a:ext>
            </a:extLst>
          </p:cNvPr>
          <p:cNvSpPr txBox="1"/>
          <p:nvPr/>
        </p:nvSpPr>
        <p:spPr>
          <a:xfrm>
            <a:off x="6040573" y="4859834"/>
            <a:ext cx="2507418" cy="923330"/>
          </a:xfrm>
          <a:prstGeom prst="rect">
            <a:avLst/>
          </a:prstGeom>
          <a:noFill/>
        </p:spPr>
        <p:txBody>
          <a:bodyPr wrap="none" rtlCol="0">
            <a:spAutoFit/>
          </a:bodyPr>
          <a:lstStyle/>
          <a:p>
            <a:r>
              <a:rPr lang="es-ES_tradnl" dirty="0"/>
              <a:t>Puntuaciones bajas</a:t>
            </a:r>
          </a:p>
          <a:p>
            <a:r>
              <a:rPr lang="es-ES_tradnl" dirty="0"/>
              <a:t>Puntuaciones promedio</a:t>
            </a:r>
          </a:p>
          <a:p>
            <a:r>
              <a:rPr lang="es-ES_tradnl" dirty="0"/>
              <a:t>Puntuaciones altas</a:t>
            </a:r>
          </a:p>
        </p:txBody>
      </p:sp>
    </p:spTree>
    <p:extLst>
      <p:ext uri="{BB962C8B-B14F-4D97-AF65-F5344CB8AC3E}">
        <p14:creationId xmlns:p14="http://schemas.microsoft.com/office/powerpoint/2010/main" val="269512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3" name="Table 2">
            <a:extLst>
              <a:ext uri="{FF2B5EF4-FFF2-40B4-BE49-F238E27FC236}">
                <a16:creationId xmlns:a16="http://schemas.microsoft.com/office/drawing/2014/main" id="{F1B67DC2-006C-E4CF-1BAC-683624751B29}"/>
              </a:ext>
            </a:extLst>
          </p:cNvPr>
          <p:cNvGraphicFramePr>
            <a:graphicFrameLocks noGrp="1"/>
          </p:cNvGraphicFramePr>
          <p:nvPr>
            <p:extLst>
              <p:ext uri="{D42A27DB-BD31-4B8C-83A1-F6EECF244321}">
                <p14:modId xmlns:p14="http://schemas.microsoft.com/office/powerpoint/2010/main" val="3562685593"/>
              </p:ext>
            </p:extLst>
          </p:nvPr>
        </p:nvGraphicFramePr>
        <p:xfrm>
          <a:off x="2210406" y="1966847"/>
          <a:ext cx="8128000" cy="36880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805331545"/>
                    </a:ext>
                  </a:extLst>
                </a:gridCol>
                <a:gridCol w="2363694">
                  <a:extLst>
                    <a:ext uri="{9D8B030D-6E8A-4147-A177-3AD203B41FA5}">
                      <a16:colId xmlns:a16="http://schemas.microsoft.com/office/drawing/2014/main" val="1356039799"/>
                    </a:ext>
                  </a:extLst>
                </a:gridCol>
                <a:gridCol w="1700306">
                  <a:extLst>
                    <a:ext uri="{9D8B030D-6E8A-4147-A177-3AD203B41FA5}">
                      <a16:colId xmlns:a16="http://schemas.microsoft.com/office/drawing/2014/main" val="3180812714"/>
                    </a:ext>
                  </a:extLst>
                </a:gridCol>
                <a:gridCol w="2032000">
                  <a:extLst>
                    <a:ext uri="{9D8B030D-6E8A-4147-A177-3AD203B41FA5}">
                      <a16:colId xmlns:a16="http://schemas.microsoft.com/office/drawing/2014/main" val="3591460890"/>
                    </a:ext>
                  </a:extLst>
                </a:gridCol>
              </a:tblGrid>
              <a:tr h="329537">
                <a:tc>
                  <a:txBody>
                    <a:bodyPr/>
                    <a:lstStyle/>
                    <a:p>
                      <a:r>
                        <a:rPr lang="es-ES_tradnl" sz="1600" dirty="0"/>
                        <a:t>Tiempo de estudio</a:t>
                      </a:r>
                    </a:p>
                  </a:txBody>
                  <a:tcPr/>
                </a:tc>
                <a:tc>
                  <a:txBody>
                    <a:bodyPr/>
                    <a:lstStyle/>
                    <a:p>
                      <a:r>
                        <a:rPr lang="es-ES_tradnl" sz="1600" dirty="0"/>
                        <a:t>Método de estudio</a:t>
                      </a:r>
                    </a:p>
                  </a:txBody>
                  <a:tcPr/>
                </a:tc>
                <a:tc>
                  <a:txBody>
                    <a:bodyPr/>
                    <a:lstStyle/>
                    <a:p>
                      <a:r>
                        <a:rPr lang="es-ES_tradnl" sz="1600" dirty="0"/>
                        <a:t>Puntuación</a:t>
                      </a:r>
                    </a:p>
                  </a:txBody>
                  <a:tcPr/>
                </a:tc>
                <a:tc>
                  <a:txBody>
                    <a:bodyPr/>
                    <a:lstStyle/>
                    <a:p>
                      <a:r>
                        <a:rPr lang="es-ES_tradnl" sz="1600" dirty="0"/>
                        <a:t>Resultado</a:t>
                      </a:r>
                    </a:p>
                  </a:txBody>
                  <a:tcPr/>
                </a:tc>
                <a:extLst>
                  <a:ext uri="{0D108BD9-81ED-4DB2-BD59-A6C34878D82A}">
                    <a16:rowId xmlns:a16="http://schemas.microsoft.com/office/drawing/2014/main" val="2206319186"/>
                  </a:ext>
                </a:extLst>
              </a:tr>
              <a:tr h="329537">
                <a:tc>
                  <a:txBody>
                    <a:bodyPr/>
                    <a:lstStyle/>
                    <a:p>
                      <a:r>
                        <a:rPr lang="es-ES_tradnl" sz="1600" dirty="0"/>
                        <a:t>Bajo</a:t>
                      </a:r>
                    </a:p>
                  </a:txBody>
                  <a:tcPr/>
                </a:tc>
                <a:tc>
                  <a:txBody>
                    <a:bodyPr/>
                    <a:lstStyle/>
                    <a:p>
                      <a:r>
                        <a:rPr lang="es-ES_tradnl" sz="1600" dirty="0"/>
                        <a:t>Lectura</a:t>
                      </a:r>
                    </a:p>
                  </a:txBody>
                  <a:tcPr/>
                </a:tc>
                <a:tc>
                  <a:txBody>
                    <a:bodyPr/>
                    <a:lstStyle/>
                    <a:p>
                      <a:r>
                        <a:rPr lang="es-ES_tradnl" sz="1600" dirty="0"/>
                        <a:t>Bajo</a:t>
                      </a:r>
                    </a:p>
                  </a:txBody>
                  <a:tcPr/>
                </a:tc>
                <a:tc>
                  <a:txBody>
                    <a:bodyPr/>
                    <a:lstStyle/>
                    <a:p>
                      <a:r>
                        <a:rPr lang="es-ES_tradnl" sz="1600" b="1" dirty="0">
                          <a:solidFill>
                            <a:srgbClr val="C00000"/>
                          </a:solidFill>
                        </a:rPr>
                        <a:t>Desaprobó</a:t>
                      </a:r>
                    </a:p>
                  </a:txBody>
                  <a:tcPr/>
                </a:tc>
                <a:extLst>
                  <a:ext uri="{0D108BD9-81ED-4DB2-BD59-A6C34878D82A}">
                    <a16:rowId xmlns:a16="http://schemas.microsoft.com/office/drawing/2014/main" val="3220398851"/>
                  </a:ext>
                </a:extLst>
              </a:tr>
              <a:tr h="329537">
                <a:tc>
                  <a:txBody>
                    <a:bodyPr/>
                    <a:lstStyle/>
                    <a:p>
                      <a:r>
                        <a:rPr lang="es-ES_tradnl" sz="1600" dirty="0"/>
                        <a:t>Bajo</a:t>
                      </a:r>
                    </a:p>
                  </a:txBody>
                  <a:tcPr/>
                </a:tc>
                <a:tc>
                  <a:txBody>
                    <a:bodyPr/>
                    <a:lstStyle/>
                    <a:p>
                      <a:r>
                        <a:rPr lang="es-ES_tradnl" sz="1600" dirty="0"/>
                        <a:t>Práctica</a:t>
                      </a:r>
                    </a:p>
                  </a:txBody>
                  <a:tcPr/>
                </a:tc>
                <a:tc>
                  <a:txBody>
                    <a:bodyPr/>
                    <a:lstStyle/>
                    <a:p>
                      <a:r>
                        <a:rPr lang="es-ES_tradnl" sz="1600" dirty="0"/>
                        <a:t>Alta</a:t>
                      </a:r>
                    </a:p>
                  </a:txBody>
                  <a:tcPr/>
                </a:tc>
                <a:tc>
                  <a:txBody>
                    <a:bodyPr/>
                    <a:lstStyle/>
                    <a:p>
                      <a:r>
                        <a:rPr lang="es-ES_tradnl" sz="1600" b="1" dirty="0">
                          <a:solidFill>
                            <a:schemeClr val="accent1"/>
                          </a:solidFill>
                        </a:rPr>
                        <a:t>Aprobó</a:t>
                      </a:r>
                    </a:p>
                  </a:txBody>
                  <a:tcPr/>
                </a:tc>
                <a:extLst>
                  <a:ext uri="{0D108BD9-81ED-4DB2-BD59-A6C34878D82A}">
                    <a16:rowId xmlns:a16="http://schemas.microsoft.com/office/drawing/2014/main" val="2164972807"/>
                  </a:ext>
                </a:extLst>
              </a:tr>
              <a:tr h="329537">
                <a:tc>
                  <a:txBody>
                    <a:bodyPr/>
                    <a:lstStyle/>
                    <a:p>
                      <a:r>
                        <a:rPr lang="es-ES_tradnl" sz="1600" dirty="0"/>
                        <a:t>Moderado</a:t>
                      </a:r>
                    </a:p>
                  </a:txBody>
                  <a:tcPr/>
                </a:tc>
                <a:tc>
                  <a:txBody>
                    <a:bodyPr/>
                    <a:lstStyle/>
                    <a:p>
                      <a:r>
                        <a:rPr lang="es-ES_tradnl" sz="1600" dirty="0"/>
                        <a:t>Lectura y Práctica</a:t>
                      </a:r>
                    </a:p>
                  </a:txBody>
                  <a:tcPr/>
                </a:tc>
                <a:tc>
                  <a:txBody>
                    <a:bodyPr/>
                    <a:lstStyle/>
                    <a:p>
                      <a:r>
                        <a:rPr lang="es-ES_tradnl" sz="1600" dirty="0"/>
                        <a:t>Promedio</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355714900"/>
                  </a:ext>
                </a:extLst>
              </a:tr>
              <a:tr h="329537">
                <a:tc>
                  <a:txBody>
                    <a:bodyPr/>
                    <a:lstStyle/>
                    <a:p>
                      <a:r>
                        <a:rPr lang="es-ES_tradnl" sz="1600" dirty="0"/>
                        <a:t>Alto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Lectura y Práctica</a:t>
                      </a:r>
                    </a:p>
                  </a:txBody>
                  <a:tcPr/>
                </a:tc>
                <a:tc>
                  <a:txBody>
                    <a:bodyPr/>
                    <a:lstStyle/>
                    <a:p>
                      <a:r>
                        <a:rPr lang="es-ES_tradnl" sz="1600" dirty="0"/>
                        <a:t>Alta</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941334729"/>
                  </a:ext>
                </a:extLst>
              </a:tr>
              <a:tr h="329537">
                <a:tc>
                  <a:txBody>
                    <a:bodyPr/>
                    <a:lstStyle/>
                    <a:p>
                      <a:r>
                        <a:rPr lang="es-ES_tradnl" sz="1600" dirty="0"/>
                        <a:t>Alto</a:t>
                      </a:r>
                    </a:p>
                  </a:txBody>
                  <a:tcPr/>
                </a:tc>
                <a:tc>
                  <a:txBody>
                    <a:bodyPr/>
                    <a:lstStyle/>
                    <a:p>
                      <a:r>
                        <a:rPr lang="es-ES_tradnl" sz="1600" dirty="0"/>
                        <a:t>Lectura</a:t>
                      </a:r>
                    </a:p>
                  </a:txBody>
                  <a:tcPr/>
                </a:tc>
                <a:tc>
                  <a:txBody>
                    <a:bodyPr/>
                    <a:lstStyle/>
                    <a:p>
                      <a:r>
                        <a:rPr lang="es-ES_tradnl" sz="1600" dirty="0"/>
                        <a:t>Alta</a:t>
                      </a:r>
                    </a:p>
                  </a:txBody>
                  <a:tcPr/>
                </a:tc>
                <a:tc>
                  <a:txBody>
                    <a:bodyPr/>
                    <a:lstStyle/>
                    <a:p>
                      <a:r>
                        <a:rPr lang="es-ES_tradnl" sz="1600" b="1" dirty="0">
                          <a:solidFill>
                            <a:srgbClr val="C00000"/>
                          </a:solidFill>
                        </a:rPr>
                        <a:t>Desaprobó</a:t>
                      </a:r>
                      <a:endParaRPr lang="es-ES_tradnl" sz="1600" dirty="0"/>
                    </a:p>
                  </a:txBody>
                  <a:tcPr/>
                </a:tc>
                <a:extLst>
                  <a:ext uri="{0D108BD9-81ED-4DB2-BD59-A6C34878D82A}">
                    <a16:rowId xmlns:a16="http://schemas.microsoft.com/office/drawing/2014/main" val="733704970"/>
                  </a:ext>
                </a:extLst>
              </a:tr>
              <a:tr h="253817">
                <a:tc>
                  <a:txBody>
                    <a:bodyPr/>
                    <a:lstStyle/>
                    <a:p>
                      <a:r>
                        <a:rPr lang="es-ES_tradnl" sz="1600" dirty="0"/>
                        <a:t>Bajo</a:t>
                      </a:r>
                    </a:p>
                  </a:txBody>
                  <a:tcPr/>
                </a:tc>
                <a:tc>
                  <a:txBody>
                    <a:bodyPr/>
                    <a:lstStyle/>
                    <a:p>
                      <a:r>
                        <a:rPr lang="es-ES_tradnl" sz="1600" dirty="0"/>
                        <a:t>Lectura y Práctica</a:t>
                      </a:r>
                    </a:p>
                  </a:txBody>
                  <a:tcPr/>
                </a:tc>
                <a:tc>
                  <a:txBody>
                    <a:bodyPr/>
                    <a:lstStyle/>
                    <a:p>
                      <a:r>
                        <a:rPr lang="es-ES_tradnl" sz="1600" dirty="0"/>
                        <a:t>Baja</a:t>
                      </a:r>
                    </a:p>
                  </a:txBody>
                  <a:tcPr/>
                </a:tc>
                <a:tc>
                  <a:txBody>
                    <a:bodyPr/>
                    <a:lstStyle/>
                    <a:p>
                      <a:r>
                        <a:rPr lang="es-ES_tradnl" sz="1600" b="1" dirty="0">
                          <a:solidFill>
                            <a:srgbClr val="C00000"/>
                          </a:solidFill>
                        </a:rPr>
                        <a:t>Desaprobó</a:t>
                      </a:r>
                      <a:endParaRPr lang="es-ES_tradnl" sz="1600" dirty="0"/>
                    </a:p>
                  </a:txBody>
                  <a:tcPr/>
                </a:tc>
                <a:extLst>
                  <a:ext uri="{0D108BD9-81ED-4DB2-BD59-A6C34878D82A}">
                    <a16:rowId xmlns:a16="http://schemas.microsoft.com/office/drawing/2014/main" val="3906983373"/>
                  </a:ext>
                </a:extLst>
              </a:tr>
              <a:tr h="329537">
                <a:tc>
                  <a:txBody>
                    <a:bodyPr/>
                    <a:lstStyle/>
                    <a:p>
                      <a:r>
                        <a:rPr lang="es-ES_tradnl" sz="1600" dirty="0"/>
                        <a:t>Alto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Práctica</a:t>
                      </a:r>
                    </a:p>
                  </a:txBody>
                  <a:tcPr/>
                </a:tc>
                <a:tc>
                  <a:txBody>
                    <a:bodyPr/>
                    <a:lstStyle/>
                    <a:p>
                      <a:r>
                        <a:rPr lang="es-ES_tradnl" sz="1600" dirty="0"/>
                        <a:t>Alta</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3883959176"/>
                  </a:ext>
                </a:extLst>
              </a:tr>
              <a:tr h="329537">
                <a:tc>
                  <a:txBody>
                    <a:bodyPr/>
                    <a:lstStyle/>
                    <a:p>
                      <a:r>
                        <a:rPr lang="es-ES_tradnl" sz="1600" dirty="0"/>
                        <a:t>Moderado</a:t>
                      </a:r>
                    </a:p>
                  </a:txBody>
                  <a:tcPr/>
                </a:tc>
                <a:tc>
                  <a:txBody>
                    <a:bodyPr/>
                    <a:lstStyle/>
                    <a:p>
                      <a:r>
                        <a:rPr lang="es-ES_tradnl" sz="1600" dirty="0"/>
                        <a:t>Lectura</a:t>
                      </a:r>
                    </a:p>
                  </a:txBody>
                  <a:tcPr/>
                </a:tc>
                <a:tc>
                  <a:txBody>
                    <a:bodyPr/>
                    <a:lstStyle/>
                    <a:p>
                      <a:r>
                        <a:rPr lang="es-ES_tradnl" sz="1600" dirty="0"/>
                        <a:t>Alta</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1387524225"/>
                  </a:ext>
                </a:extLst>
              </a:tr>
              <a:tr h="329537">
                <a:tc>
                  <a:txBody>
                    <a:bodyPr/>
                    <a:lstStyle/>
                    <a:p>
                      <a:r>
                        <a:rPr lang="es-ES_tradnl" sz="1600" dirty="0"/>
                        <a:t>Moderado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Lectura y Práctica</a:t>
                      </a:r>
                    </a:p>
                  </a:txBody>
                  <a:tcPr/>
                </a:tc>
                <a:tc>
                  <a:txBody>
                    <a:bodyPr/>
                    <a:lstStyle/>
                    <a:p>
                      <a:r>
                        <a:rPr lang="es-ES_tradnl" sz="1600" dirty="0"/>
                        <a:t>Promedio</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2664939934"/>
                  </a:ext>
                </a:extLst>
              </a:tr>
              <a:tr h="329537">
                <a:tc>
                  <a:txBody>
                    <a:bodyPr/>
                    <a:lstStyle/>
                    <a:p>
                      <a:r>
                        <a:rPr lang="es-ES_tradnl" sz="1600" dirty="0"/>
                        <a:t>Moderado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Práctica</a:t>
                      </a:r>
                    </a:p>
                  </a:txBody>
                  <a:tcPr/>
                </a:tc>
                <a:tc>
                  <a:txBody>
                    <a:bodyPr/>
                    <a:lstStyle/>
                    <a:p>
                      <a:r>
                        <a:rPr lang="es-ES_tradnl" sz="1600" dirty="0"/>
                        <a:t>Bajo</a:t>
                      </a:r>
                    </a:p>
                  </a:txBody>
                  <a:tcPr/>
                </a:tc>
                <a:tc>
                  <a:txBody>
                    <a:bodyPr/>
                    <a:lstStyle/>
                    <a:p>
                      <a:r>
                        <a:rPr lang="es-ES_tradnl" sz="1600" b="1" dirty="0">
                          <a:solidFill>
                            <a:srgbClr val="C00000"/>
                          </a:solidFill>
                        </a:rPr>
                        <a:t>Desaprobó</a:t>
                      </a:r>
                      <a:endParaRPr lang="es-ES_tradnl" sz="1600" dirty="0"/>
                    </a:p>
                  </a:txBody>
                  <a:tcPr/>
                </a:tc>
                <a:extLst>
                  <a:ext uri="{0D108BD9-81ED-4DB2-BD59-A6C34878D82A}">
                    <a16:rowId xmlns:a16="http://schemas.microsoft.com/office/drawing/2014/main" val="3828294395"/>
                  </a:ext>
                </a:extLst>
              </a:tr>
            </a:tbl>
          </a:graphicData>
        </a:graphic>
      </p:graphicFrame>
    </p:spTree>
    <p:extLst>
      <p:ext uri="{BB962C8B-B14F-4D97-AF65-F5344CB8AC3E}">
        <p14:creationId xmlns:p14="http://schemas.microsoft.com/office/powerpoint/2010/main" val="1944178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1844995714"/>
              </p:ext>
            </p:extLst>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extLst>
              <p:ext uri="{D42A27DB-BD31-4B8C-83A1-F6EECF244321}">
                <p14:modId xmlns:p14="http://schemas.microsoft.com/office/powerpoint/2010/main" val="2291480665"/>
              </p:ext>
            </p:extLst>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547433807"/>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spTree>
    <p:extLst>
      <p:ext uri="{BB962C8B-B14F-4D97-AF65-F5344CB8AC3E}">
        <p14:creationId xmlns:p14="http://schemas.microsoft.com/office/powerpoint/2010/main" val="810176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223676425"/>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DBB46B-0111-C55B-9859-3F2345E753AE}"/>
                  </a:ext>
                </a:extLst>
              </p:cNvPr>
              <p:cNvSpPr txBox="1"/>
              <p:nvPr/>
            </p:nvSpPr>
            <p:spPr>
              <a:xfrm>
                <a:off x="8633011" y="4479471"/>
                <a:ext cx="2608730" cy="679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a:latin typeface="Cambria Math" panose="02040503050406030204" pitchFamily="18" charset="0"/>
                            </a:rPr>
                            <m:t>)</m:t>
                          </m:r>
                        </m:den>
                      </m:f>
                    </m:oMath>
                  </m:oMathPara>
                </a14:m>
                <a:endParaRPr lang="es-ES_tradnl" dirty="0"/>
              </a:p>
            </p:txBody>
          </p:sp>
        </mc:Choice>
        <mc:Fallback xmlns="">
          <p:sp>
            <p:nvSpPr>
              <p:cNvPr id="11" name="TextBox 10">
                <a:extLst>
                  <a:ext uri="{FF2B5EF4-FFF2-40B4-BE49-F238E27FC236}">
                    <a16:creationId xmlns:a16="http://schemas.microsoft.com/office/drawing/2014/main" id="{A6DBB46B-0111-C55B-9859-3F2345E753AE}"/>
                  </a:ext>
                </a:extLst>
              </p:cNvPr>
              <p:cNvSpPr txBox="1">
                <a:spLocks noRot="1" noChangeAspect="1" noMove="1" noResize="1" noEditPoints="1" noAdjustHandles="1" noChangeArrowheads="1" noChangeShapeType="1" noTextEdit="1"/>
              </p:cNvSpPr>
              <p:nvPr/>
            </p:nvSpPr>
            <p:spPr>
              <a:xfrm>
                <a:off x="8633011" y="4479471"/>
                <a:ext cx="2608730" cy="679032"/>
              </a:xfrm>
              <a:prstGeom prst="rect">
                <a:avLst/>
              </a:prstGeom>
              <a:blipFill>
                <a:blip r:embed="rId3"/>
                <a:stretch>
                  <a:fillRect t="-1818" b="-7273"/>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357F8757-2113-110B-468A-71BC6EBC17E7}"/>
              </a:ext>
            </a:extLst>
          </p:cNvPr>
          <p:cNvSpPr/>
          <p:nvPr/>
        </p:nvSpPr>
        <p:spPr>
          <a:xfrm>
            <a:off x="8713694" y="2241176"/>
            <a:ext cx="2268071" cy="7261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676860-2FC2-02E7-612B-9090A91FA205}"/>
                  </a:ext>
                </a:extLst>
              </p:cNvPr>
              <p:cNvSpPr txBox="1"/>
              <p:nvPr/>
            </p:nvSpPr>
            <p:spPr>
              <a:xfrm>
                <a:off x="9468266" y="1860172"/>
                <a:ext cx="7589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oMath>
                  </m:oMathPara>
                </a14:m>
                <a:endParaRPr lang="es-ES_tradnl" dirty="0"/>
              </a:p>
            </p:txBody>
          </p:sp>
        </mc:Choice>
        <mc:Fallback xmlns="">
          <p:sp>
            <p:nvSpPr>
              <p:cNvPr id="10" name="TextBox 9">
                <a:extLst>
                  <a:ext uri="{FF2B5EF4-FFF2-40B4-BE49-F238E27FC236}">
                    <a16:creationId xmlns:a16="http://schemas.microsoft.com/office/drawing/2014/main" id="{79676860-2FC2-02E7-612B-9090A91FA205}"/>
                  </a:ext>
                </a:extLst>
              </p:cNvPr>
              <p:cNvSpPr txBox="1">
                <a:spLocks noRot="1" noChangeAspect="1" noMove="1" noResize="1" noEditPoints="1" noAdjustHandles="1" noChangeArrowheads="1" noChangeShapeType="1" noTextEdit="1"/>
              </p:cNvSpPr>
              <p:nvPr/>
            </p:nvSpPr>
            <p:spPr>
              <a:xfrm>
                <a:off x="9468266" y="1860172"/>
                <a:ext cx="758926" cy="369332"/>
              </a:xfrm>
              <a:prstGeom prst="rect">
                <a:avLst/>
              </a:prstGeom>
              <a:blipFill>
                <a:blip r:embed="rId4"/>
                <a:stretch>
                  <a:fillRect/>
                </a:stretch>
              </a:blipFill>
            </p:spPr>
            <p:txBody>
              <a:bodyPr/>
              <a:lstStyle/>
              <a:p>
                <a:r>
                  <a:rPr lang="es-ES_tradnl">
                    <a:noFill/>
                  </a:rPr>
                  <a:t> </a:t>
                </a:r>
              </a:p>
            </p:txBody>
          </p:sp>
        </mc:Fallback>
      </mc:AlternateContent>
      <p:sp>
        <p:nvSpPr>
          <p:cNvPr id="13" name="Rectangle 12">
            <a:extLst>
              <a:ext uri="{FF2B5EF4-FFF2-40B4-BE49-F238E27FC236}">
                <a16:creationId xmlns:a16="http://schemas.microsoft.com/office/drawing/2014/main" id="{05983A22-CB08-C2DE-5F46-A895FFFF0E7F}"/>
              </a:ext>
            </a:extLst>
          </p:cNvPr>
          <p:cNvSpPr/>
          <p:nvPr/>
        </p:nvSpPr>
        <p:spPr>
          <a:xfrm>
            <a:off x="6617151"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EF877788-AC91-A000-E17A-2CFFDDF12BC0}"/>
              </a:ext>
            </a:extLst>
          </p:cNvPr>
          <p:cNvSpPr/>
          <p:nvPr/>
        </p:nvSpPr>
        <p:spPr>
          <a:xfrm>
            <a:off x="3917577" y="475089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8DE9FE87-DAB4-FBC8-48A0-9BB6E3C486FE}"/>
              </a:ext>
            </a:extLst>
          </p:cNvPr>
          <p:cNvSpPr/>
          <p:nvPr/>
        </p:nvSpPr>
        <p:spPr>
          <a:xfrm>
            <a:off x="1596116"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0CC1B0C-981A-B0B6-A879-40773BB14B83}"/>
                  </a:ext>
                </a:extLst>
              </p:cNvPr>
              <p:cNvSpPr txBox="1"/>
              <p:nvPr/>
            </p:nvSpPr>
            <p:spPr>
              <a:xfrm>
                <a:off x="5954667"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7" name="TextBox 16">
                <a:extLst>
                  <a:ext uri="{FF2B5EF4-FFF2-40B4-BE49-F238E27FC236}">
                    <a16:creationId xmlns:a16="http://schemas.microsoft.com/office/drawing/2014/main" id="{90CC1B0C-981A-B0B6-A879-40773BB14B83}"/>
                  </a:ext>
                </a:extLst>
              </p:cNvPr>
              <p:cNvSpPr txBox="1">
                <a:spLocks noRot="1" noChangeAspect="1" noMove="1" noResize="1" noEditPoints="1" noAdjustHandles="1" noChangeArrowheads="1" noChangeShapeType="1" noTextEdit="1"/>
              </p:cNvSpPr>
              <p:nvPr/>
            </p:nvSpPr>
            <p:spPr>
              <a:xfrm>
                <a:off x="5954667" y="3207289"/>
                <a:ext cx="737189"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1AA5AC-4E3C-041C-B84F-AAB72091F469}"/>
                  </a:ext>
                </a:extLst>
              </p:cNvPr>
              <p:cNvSpPr txBox="1"/>
              <p:nvPr/>
            </p:nvSpPr>
            <p:spPr>
              <a:xfrm>
                <a:off x="3158651" y="513311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8" name="TextBox 17">
                <a:extLst>
                  <a:ext uri="{FF2B5EF4-FFF2-40B4-BE49-F238E27FC236}">
                    <a16:creationId xmlns:a16="http://schemas.microsoft.com/office/drawing/2014/main" id="{5A1AA5AC-4E3C-041C-B84F-AAB72091F469}"/>
                  </a:ext>
                </a:extLst>
              </p:cNvPr>
              <p:cNvSpPr txBox="1">
                <a:spLocks noRot="1" noChangeAspect="1" noMove="1" noResize="1" noEditPoints="1" noAdjustHandles="1" noChangeArrowheads="1" noChangeShapeType="1" noTextEdit="1"/>
              </p:cNvSpPr>
              <p:nvPr/>
            </p:nvSpPr>
            <p:spPr>
              <a:xfrm>
                <a:off x="3158651" y="5133119"/>
                <a:ext cx="737189"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F20D9B3-D591-BD27-F668-243D2C9E2734}"/>
                  </a:ext>
                </a:extLst>
              </p:cNvPr>
              <p:cNvSpPr txBox="1"/>
              <p:nvPr/>
            </p:nvSpPr>
            <p:spPr>
              <a:xfrm>
                <a:off x="864903"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9" name="TextBox 18">
                <a:extLst>
                  <a:ext uri="{FF2B5EF4-FFF2-40B4-BE49-F238E27FC236}">
                    <a16:creationId xmlns:a16="http://schemas.microsoft.com/office/drawing/2014/main" id="{DF20D9B3-D591-BD27-F668-243D2C9E2734}"/>
                  </a:ext>
                </a:extLst>
              </p:cNvPr>
              <p:cNvSpPr txBox="1">
                <a:spLocks noRot="1" noChangeAspect="1" noMove="1" noResize="1" noEditPoints="1" noAdjustHandles="1" noChangeArrowheads="1" noChangeShapeType="1" noTextEdit="1"/>
              </p:cNvSpPr>
              <p:nvPr/>
            </p:nvSpPr>
            <p:spPr>
              <a:xfrm>
                <a:off x="864903" y="3207289"/>
                <a:ext cx="737189" cy="369332"/>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559090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868FC-21C7-347C-E1C1-BD7FF257A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21843-F7E4-C416-2E66-1C3987FE3843}"/>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86CD9C27-48F8-AAAF-0610-85E70BD3E5D4}"/>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C49828FB-7052-92CE-DAB2-334B0CCE60A4}"/>
              </a:ext>
            </a:extLst>
          </p:cNvPr>
          <p:cNvGraphicFramePr>
            <a:graphicFrameLocks noGrp="1"/>
          </p:cNvGraphicFramePr>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8" name="Table 7">
            <a:extLst>
              <a:ext uri="{FF2B5EF4-FFF2-40B4-BE49-F238E27FC236}">
                <a16:creationId xmlns:a16="http://schemas.microsoft.com/office/drawing/2014/main" id="{F0602E28-EF39-80E5-9F94-801F264294EE}"/>
              </a:ext>
            </a:extLst>
          </p:cNvPr>
          <p:cNvGraphicFramePr>
            <a:graphicFrameLocks noGrp="1"/>
          </p:cNvGraphicFramePr>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9" name="Table 8">
            <a:extLst>
              <a:ext uri="{FF2B5EF4-FFF2-40B4-BE49-F238E27FC236}">
                <a16:creationId xmlns:a16="http://schemas.microsoft.com/office/drawing/2014/main" id="{4574F859-A146-68D1-D312-46D7802B8B30}"/>
              </a:ext>
            </a:extLst>
          </p:cNvPr>
          <p:cNvGraphicFramePr>
            <a:graphicFrameLocks noGrp="1"/>
          </p:cNvGraphicFramePr>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0C816F-771F-F6F6-6E92-B75931E946CC}"/>
                  </a:ext>
                </a:extLst>
              </p:cNvPr>
              <p:cNvSpPr txBox="1"/>
              <p:nvPr/>
            </p:nvSpPr>
            <p:spPr>
              <a:xfrm>
                <a:off x="8633011" y="4479471"/>
                <a:ext cx="2608730" cy="679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a:latin typeface="Cambria Math" panose="02040503050406030204" pitchFamily="18" charset="0"/>
                            </a:rPr>
                            <m:t>)</m:t>
                          </m:r>
                        </m:den>
                      </m:f>
                    </m:oMath>
                  </m:oMathPara>
                </a14:m>
                <a:endParaRPr lang="es-ES_tradnl" dirty="0"/>
              </a:p>
            </p:txBody>
          </p:sp>
        </mc:Choice>
        <mc:Fallback xmlns="">
          <p:sp>
            <p:nvSpPr>
              <p:cNvPr id="11" name="TextBox 10">
                <a:extLst>
                  <a:ext uri="{FF2B5EF4-FFF2-40B4-BE49-F238E27FC236}">
                    <a16:creationId xmlns:a16="http://schemas.microsoft.com/office/drawing/2014/main" id="{030C816F-771F-F6F6-6E92-B75931E946CC}"/>
                  </a:ext>
                </a:extLst>
              </p:cNvPr>
              <p:cNvSpPr txBox="1">
                <a:spLocks noRot="1" noChangeAspect="1" noMove="1" noResize="1" noEditPoints="1" noAdjustHandles="1" noChangeArrowheads="1" noChangeShapeType="1" noTextEdit="1"/>
              </p:cNvSpPr>
              <p:nvPr/>
            </p:nvSpPr>
            <p:spPr>
              <a:xfrm>
                <a:off x="8633011" y="4479471"/>
                <a:ext cx="2608730" cy="679032"/>
              </a:xfrm>
              <a:prstGeom prst="rect">
                <a:avLst/>
              </a:prstGeom>
              <a:blipFill>
                <a:blip r:embed="rId3"/>
                <a:stretch>
                  <a:fillRect t="-1818" b="-7273"/>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2E8E1B61-6798-CDD6-7EA2-667416D9AB5E}"/>
              </a:ext>
            </a:extLst>
          </p:cNvPr>
          <p:cNvSpPr/>
          <p:nvPr/>
        </p:nvSpPr>
        <p:spPr>
          <a:xfrm>
            <a:off x="8713694" y="2241176"/>
            <a:ext cx="2268071" cy="7261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1BDCB8-832A-3B29-2D44-6BD326EB6E71}"/>
                  </a:ext>
                </a:extLst>
              </p:cNvPr>
              <p:cNvSpPr txBox="1"/>
              <p:nvPr/>
            </p:nvSpPr>
            <p:spPr>
              <a:xfrm>
                <a:off x="9468266" y="1860172"/>
                <a:ext cx="7589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oMath>
                  </m:oMathPara>
                </a14:m>
                <a:endParaRPr lang="es-ES_tradnl" dirty="0"/>
              </a:p>
            </p:txBody>
          </p:sp>
        </mc:Choice>
        <mc:Fallback xmlns="">
          <p:sp>
            <p:nvSpPr>
              <p:cNvPr id="10" name="TextBox 9">
                <a:extLst>
                  <a:ext uri="{FF2B5EF4-FFF2-40B4-BE49-F238E27FC236}">
                    <a16:creationId xmlns:a16="http://schemas.microsoft.com/office/drawing/2014/main" id="{BF1BDCB8-832A-3B29-2D44-6BD326EB6E71}"/>
                  </a:ext>
                </a:extLst>
              </p:cNvPr>
              <p:cNvSpPr txBox="1">
                <a:spLocks noRot="1" noChangeAspect="1" noMove="1" noResize="1" noEditPoints="1" noAdjustHandles="1" noChangeArrowheads="1" noChangeShapeType="1" noTextEdit="1"/>
              </p:cNvSpPr>
              <p:nvPr/>
            </p:nvSpPr>
            <p:spPr>
              <a:xfrm>
                <a:off x="9468266" y="1860172"/>
                <a:ext cx="758926" cy="369332"/>
              </a:xfrm>
              <a:prstGeom prst="rect">
                <a:avLst/>
              </a:prstGeom>
              <a:blipFill>
                <a:blip r:embed="rId4"/>
                <a:stretch>
                  <a:fillRect/>
                </a:stretch>
              </a:blipFill>
            </p:spPr>
            <p:txBody>
              <a:bodyPr/>
              <a:lstStyle/>
              <a:p>
                <a:r>
                  <a:rPr lang="es-ES_tradnl">
                    <a:noFill/>
                  </a:rPr>
                  <a:t> </a:t>
                </a:r>
              </a:p>
            </p:txBody>
          </p:sp>
        </mc:Fallback>
      </mc:AlternateContent>
      <p:sp>
        <p:nvSpPr>
          <p:cNvPr id="13" name="Rectangle 12">
            <a:extLst>
              <a:ext uri="{FF2B5EF4-FFF2-40B4-BE49-F238E27FC236}">
                <a16:creationId xmlns:a16="http://schemas.microsoft.com/office/drawing/2014/main" id="{BE1DB480-E3D1-7815-6DE0-6F501F633622}"/>
              </a:ext>
            </a:extLst>
          </p:cNvPr>
          <p:cNvSpPr/>
          <p:nvPr/>
        </p:nvSpPr>
        <p:spPr>
          <a:xfrm>
            <a:off x="6617151"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A53DC24E-CCE9-83F5-856D-D755CB67B2DD}"/>
              </a:ext>
            </a:extLst>
          </p:cNvPr>
          <p:cNvSpPr/>
          <p:nvPr/>
        </p:nvSpPr>
        <p:spPr>
          <a:xfrm>
            <a:off x="3917577" y="475089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99B82BB5-6FAA-C8D5-0EF8-2BBF44ADC083}"/>
              </a:ext>
            </a:extLst>
          </p:cNvPr>
          <p:cNvSpPr/>
          <p:nvPr/>
        </p:nvSpPr>
        <p:spPr>
          <a:xfrm>
            <a:off x="1596116"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598ACF6-2693-AB65-E5C9-A2A6C702B7B9}"/>
                  </a:ext>
                </a:extLst>
              </p:cNvPr>
              <p:cNvSpPr txBox="1"/>
              <p:nvPr/>
            </p:nvSpPr>
            <p:spPr>
              <a:xfrm>
                <a:off x="5954667"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7" name="TextBox 16">
                <a:extLst>
                  <a:ext uri="{FF2B5EF4-FFF2-40B4-BE49-F238E27FC236}">
                    <a16:creationId xmlns:a16="http://schemas.microsoft.com/office/drawing/2014/main" id="{C598ACF6-2693-AB65-E5C9-A2A6C702B7B9}"/>
                  </a:ext>
                </a:extLst>
              </p:cNvPr>
              <p:cNvSpPr txBox="1">
                <a:spLocks noRot="1" noChangeAspect="1" noMove="1" noResize="1" noEditPoints="1" noAdjustHandles="1" noChangeArrowheads="1" noChangeShapeType="1" noTextEdit="1"/>
              </p:cNvSpPr>
              <p:nvPr/>
            </p:nvSpPr>
            <p:spPr>
              <a:xfrm>
                <a:off x="5954667" y="3207289"/>
                <a:ext cx="737189"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E4504C-DE7F-7468-46F4-0A1320343864}"/>
                  </a:ext>
                </a:extLst>
              </p:cNvPr>
              <p:cNvSpPr txBox="1"/>
              <p:nvPr/>
            </p:nvSpPr>
            <p:spPr>
              <a:xfrm>
                <a:off x="3158651" y="513311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8" name="TextBox 17">
                <a:extLst>
                  <a:ext uri="{FF2B5EF4-FFF2-40B4-BE49-F238E27FC236}">
                    <a16:creationId xmlns:a16="http://schemas.microsoft.com/office/drawing/2014/main" id="{D9E4504C-DE7F-7468-46F4-0A1320343864}"/>
                  </a:ext>
                </a:extLst>
              </p:cNvPr>
              <p:cNvSpPr txBox="1">
                <a:spLocks noRot="1" noChangeAspect="1" noMove="1" noResize="1" noEditPoints="1" noAdjustHandles="1" noChangeArrowheads="1" noChangeShapeType="1" noTextEdit="1"/>
              </p:cNvSpPr>
              <p:nvPr/>
            </p:nvSpPr>
            <p:spPr>
              <a:xfrm>
                <a:off x="3158651" y="5133119"/>
                <a:ext cx="737189"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B5DDDF8-F937-4BDD-7762-00F4DFA9DF55}"/>
                  </a:ext>
                </a:extLst>
              </p:cNvPr>
              <p:cNvSpPr txBox="1"/>
              <p:nvPr/>
            </p:nvSpPr>
            <p:spPr>
              <a:xfrm>
                <a:off x="864903"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9" name="TextBox 18">
                <a:extLst>
                  <a:ext uri="{FF2B5EF4-FFF2-40B4-BE49-F238E27FC236}">
                    <a16:creationId xmlns:a16="http://schemas.microsoft.com/office/drawing/2014/main" id="{1B5DDDF8-F937-4BDD-7762-00F4DFA9DF55}"/>
                  </a:ext>
                </a:extLst>
              </p:cNvPr>
              <p:cNvSpPr txBox="1">
                <a:spLocks noRot="1" noChangeAspect="1" noMove="1" noResize="1" noEditPoints="1" noAdjustHandles="1" noChangeArrowheads="1" noChangeShapeType="1" noTextEdit="1"/>
              </p:cNvSpPr>
              <p:nvPr/>
            </p:nvSpPr>
            <p:spPr>
              <a:xfrm>
                <a:off x="864903" y="3207289"/>
                <a:ext cx="737189" cy="369332"/>
              </a:xfrm>
              <a:prstGeom prst="rect">
                <a:avLst/>
              </a:prstGeom>
              <a:blipFill>
                <a:blip r:embed="rId7"/>
                <a:stretch>
                  <a:fillRect/>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926B5804-D532-1894-B37E-ED584D92BE29}"/>
              </a:ext>
            </a:extLst>
          </p:cNvPr>
          <p:cNvSpPr/>
          <p:nvPr/>
        </p:nvSpPr>
        <p:spPr>
          <a:xfrm>
            <a:off x="1013013" y="2241652"/>
            <a:ext cx="10668000" cy="9950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Aplicamos el teorema para cada atributo asumiendo que son independientes entre sí (por lo que multiplicamos las probabilidades). Este es el supuesto </a:t>
            </a:r>
            <a:r>
              <a:rPr lang="es-ES_tradnl" i="1" dirty="0"/>
              <a:t>ingenuo</a:t>
            </a:r>
            <a:r>
              <a:rPr lang="es-ES_tradnl" dirty="0"/>
              <a:t> que hacemos.</a:t>
            </a:r>
          </a:p>
        </p:txBody>
      </p:sp>
    </p:spTree>
    <p:extLst>
      <p:ext uri="{BB962C8B-B14F-4D97-AF65-F5344CB8AC3E}">
        <p14:creationId xmlns:p14="http://schemas.microsoft.com/office/powerpoint/2010/main" val="803735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85000" lnSpcReduction="10000"/>
          </a:bodyPr>
          <a:lstStyle/>
          <a:p>
            <a:pPr marL="0" indent="0">
              <a:buNone/>
            </a:pPr>
            <a:r>
              <a:rPr lang="es-ES" sz="2400" dirty="0"/>
              <a:t>Es más común encontrarnos con problemas de clasificación que con problemas de regresión:</a:t>
            </a:r>
          </a:p>
          <a:p>
            <a:r>
              <a:rPr lang="es-ES" sz="2400" dirty="0"/>
              <a:t>Una persona llega a una guardia con un conjunto de síntomas, y debe ser asignada a una de tres condiciones médicas.</a:t>
            </a:r>
          </a:p>
          <a:p>
            <a:r>
              <a:rPr lang="es-ES" sz="2400" dirty="0"/>
              <a:t>Un servicio de banca online debe determinar si una transacción es fraudulenta o no, utilizando información como la dirección IP, historial de transacciones, etc.</a:t>
            </a:r>
          </a:p>
          <a:p>
            <a:r>
              <a:rPr lang="es-ES" sz="2400" dirty="0"/>
              <a:t>A partir de la secuencia de ADN de varios pacientes con y sin una enfermedad, un genetista debe identificar qué mutaciones de ADN tienen un efecto nocivo relacionado con la enfermedad.</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Tree>
    <p:extLst>
      <p:ext uri="{BB962C8B-B14F-4D97-AF65-F5344CB8AC3E}">
        <p14:creationId xmlns:p14="http://schemas.microsoft.com/office/powerpoint/2010/main" val="1013952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3143255028"/>
              </p:ext>
            </p:extLst>
          </p:nvPr>
        </p:nvGraphicFramePr>
        <p:xfrm>
          <a:off x="800100" y="2212885"/>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tc>
                  <a:txBody>
                    <a:bodyPr/>
                    <a:lstStyle/>
                    <a:p>
                      <a:r>
                        <a:rPr lang="es-ES_tradnl" sz="1400" dirty="0"/>
                        <a:t>4</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6</a:t>
                      </a:r>
                    </a:p>
                  </a:txBody>
                  <a:tcPr>
                    <a:solidFill>
                      <a:schemeClr val="bg2"/>
                    </a:solidFill>
                  </a:tcPr>
                </a:tc>
                <a:tc>
                  <a:txBody>
                    <a:bodyPr/>
                    <a:lstStyle/>
                    <a:p>
                      <a:r>
                        <a:rPr lang="es-ES_tradnl" sz="1400" dirty="0"/>
                        <a:t>4</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extLst>
              <p:ext uri="{D42A27DB-BD31-4B8C-83A1-F6EECF244321}">
                <p14:modId xmlns:p14="http://schemas.microsoft.com/office/powerpoint/2010/main" val="1362043620"/>
              </p:ext>
            </p:extLst>
          </p:nvPr>
        </p:nvGraphicFramePr>
        <p:xfrm>
          <a:off x="6531087" y="2212885"/>
          <a:ext cx="5042945" cy="1828800"/>
        </p:xfrm>
        <a:graphic>
          <a:graphicData uri="http://schemas.openxmlformats.org/drawingml/2006/table">
            <a:tbl>
              <a:tblPr firstRow="1" bandRow="1">
                <a:tableStyleId>{C4B1156A-380E-4F78-BDF5-A606A8083BF9}</a:tableStyleId>
              </a:tblPr>
              <a:tblGrid>
                <a:gridCol w="1008589">
                  <a:extLst>
                    <a:ext uri="{9D8B030D-6E8A-4147-A177-3AD203B41FA5}">
                      <a16:colId xmlns:a16="http://schemas.microsoft.com/office/drawing/2014/main" val="3834093890"/>
                    </a:ext>
                  </a:extLst>
                </a:gridCol>
                <a:gridCol w="1008589">
                  <a:extLst>
                    <a:ext uri="{9D8B030D-6E8A-4147-A177-3AD203B41FA5}">
                      <a16:colId xmlns:a16="http://schemas.microsoft.com/office/drawing/2014/main" val="1576245209"/>
                    </a:ext>
                  </a:extLst>
                </a:gridCol>
                <a:gridCol w="1008589">
                  <a:extLst>
                    <a:ext uri="{9D8B030D-6E8A-4147-A177-3AD203B41FA5}">
                      <a16:colId xmlns:a16="http://schemas.microsoft.com/office/drawing/2014/main" val="4185649975"/>
                    </a:ext>
                  </a:extLst>
                </a:gridCol>
                <a:gridCol w="1111742">
                  <a:extLst>
                    <a:ext uri="{9D8B030D-6E8A-4147-A177-3AD203B41FA5}">
                      <a16:colId xmlns:a16="http://schemas.microsoft.com/office/drawing/2014/main" val="1602041793"/>
                    </a:ext>
                  </a:extLst>
                </a:gridCol>
                <a:gridCol w="905436">
                  <a:extLst>
                    <a:ext uri="{9D8B030D-6E8A-4147-A177-3AD203B41FA5}">
                      <a16:colId xmlns:a16="http://schemas.microsoft.com/office/drawing/2014/main" val="1595073498"/>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tc>
                  <a:txBody>
                    <a:bodyPr/>
                    <a:lstStyle/>
                    <a:p>
                      <a:r>
                        <a:rPr lang="es-ES_tradnl" sz="1400" dirty="0"/>
                        <a:t>4</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6</a:t>
                      </a:r>
                    </a:p>
                  </a:txBody>
                  <a:tcPr>
                    <a:solidFill>
                      <a:schemeClr val="bg2"/>
                    </a:solidFill>
                  </a:tcPr>
                </a:tc>
                <a:tc>
                  <a:txBody>
                    <a:bodyPr/>
                    <a:lstStyle/>
                    <a:p>
                      <a:r>
                        <a:rPr lang="es-ES_tradnl" sz="1400" dirty="0"/>
                        <a:t>4</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3439381272"/>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413336397"/>
              </p:ext>
            </p:extLst>
          </p:nvPr>
        </p:nvGraphicFramePr>
        <p:xfrm>
          <a:off x="3759199" y="4250834"/>
          <a:ext cx="4963460" cy="1828800"/>
        </p:xfrm>
        <a:graphic>
          <a:graphicData uri="http://schemas.openxmlformats.org/drawingml/2006/table">
            <a:tbl>
              <a:tblPr firstRow="1" bandRow="1">
                <a:tableStyleId>{16D9F66E-5EB9-4882-86FB-DCBF35E3C3E4}</a:tableStyleId>
              </a:tblPr>
              <a:tblGrid>
                <a:gridCol w="992692">
                  <a:extLst>
                    <a:ext uri="{9D8B030D-6E8A-4147-A177-3AD203B41FA5}">
                      <a16:colId xmlns:a16="http://schemas.microsoft.com/office/drawing/2014/main" val="3834093890"/>
                    </a:ext>
                  </a:extLst>
                </a:gridCol>
                <a:gridCol w="992692">
                  <a:extLst>
                    <a:ext uri="{9D8B030D-6E8A-4147-A177-3AD203B41FA5}">
                      <a16:colId xmlns:a16="http://schemas.microsoft.com/office/drawing/2014/main" val="1576245209"/>
                    </a:ext>
                  </a:extLst>
                </a:gridCol>
                <a:gridCol w="992692">
                  <a:extLst>
                    <a:ext uri="{9D8B030D-6E8A-4147-A177-3AD203B41FA5}">
                      <a16:colId xmlns:a16="http://schemas.microsoft.com/office/drawing/2014/main" val="4185649975"/>
                    </a:ext>
                  </a:extLst>
                </a:gridCol>
                <a:gridCol w="1062019">
                  <a:extLst>
                    <a:ext uri="{9D8B030D-6E8A-4147-A177-3AD203B41FA5}">
                      <a16:colId xmlns:a16="http://schemas.microsoft.com/office/drawing/2014/main" val="1602041793"/>
                    </a:ext>
                  </a:extLst>
                </a:gridCol>
                <a:gridCol w="923365">
                  <a:extLst>
                    <a:ext uri="{9D8B030D-6E8A-4147-A177-3AD203B41FA5}">
                      <a16:colId xmlns:a16="http://schemas.microsoft.com/office/drawing/2014/main" val="3045544032"/>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tc>
                  <a:txBody>
                    <a:bodyPr/>
                    <a:lstStyle/>
                    <a:p>
                      <a:r>
                        <a:rPr lang="es-ES_tradnl" sz="1400" dirty="0"/>
                        <a:t>2</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tc>
                  <a:txBody>
                    <a:bodyPr/>
                    <a:lstStyle/>
                    <a:p>
                      <a:r>
                        <a:rPr lang="es-ES_tradnl" sz="1400" dirty="0"/>
                        <a:t>5</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2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6</a:t>
                      </a:r>
                    </a:p>
                  </a:txBody>
                  <a:tcPr>
                    <a:solidFill>
                      <a:schemeClr val="bg2"/>
                    </a:solidFill>
                  </a:tcPr>
                </a:tc>
                <a:tc>
                  <a:txBody>
                    <a:bodyPr/>
                    <a:lstStyle/>
                    <a:p>
                      <a:r>
                        <a:rPr lang="es-ES_tradnl" sz="1400" dirty="0"/>
                        <a:t>4</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147493518"/>
                  </a:ext>
                </a:extLst>
              </a:tr>
            </a:tbl>
          </a:graphicData>
        </a:graphic>
      </p:graphicFrame>
    </p:spTree>
    <p:extLst>
      <p:ext uri="{BB962C8B-B14F-4D97-AF65-F5344CB8AC3E}">
        <p14:creationId xmlns:p14="http://schemas.microsoft.com/office/powerpoint/2010/main" val="2674435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3687352952"/>
              </p:ext>
            </p:extLst>
          </p:nvPr>
        </p:nvGraphicFramePr>
        <p:xfrm>
          <a:off x="800100" y="2212885"/>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extLst>
              <p:ext uri="{D42A27DB-BD31-4B8C-83A1-F6EECF244321}">
                <p14:modId xmlns:p14="http://schemas.microsoft.com/office/powerpoint/2010/main" val="4259124521"/>
              </p:ext>
            </p:extLst>
          </p:nvPr>
        </p:nvGraphicFramePr>
        <p:xfrm>
          <a:off x="6531087" y="2212885"/>
          <a:ext cx="5042945" cy="1828800"/>
        </p:xfrm>
        <a:graphic>
          <a:graphicData uri="http://schemas.openxmlformats.org/drawingml/2006/table">
            <a:tbl>
              <a:tblPr firstRow="1" bandRow="1">
                <a:tableStyleId>{C4B1156A-380E-4F78-BDF5-A606A8083BF9}</a:tableStyleId>
              </a:tblPr>
              <a:tblGrid>
                <a:gridCol w="1008589">
                  <a:extLst>
                    <a:ext uri="{9D8B030D-6E8A-4147-A177-3AD203B41FA5}">
                      <a16:colId xmlns:a16="http://schemas.microsoft.com/office/drawing/2014/main" val="3834093890"/>
                    </a:ext>
                  </a:extLst>
                </a:gridCol>
                <a:gridCol w="1008589">
                  <a:extLst>
                    <a:ext uri="{9D8B030D-6E8A-4147-A177-3AD203B41FA5}">
                      <a16:colId xmlns:a16="http://schemas.microsoft.com/office/drawing/2014/main" val="1576245209"/>
                    </a:ext>
                  </a:extLst>
                </a:gridCol>
                <a:gridCol w="1008589">
                  <a:extLst>
                    <a:ext uri="{9D8B030D-6E8A-4147-A177-3AD203B41FA5}">
                      <a16:colId xmlns:a16="http://schemas.microsoft.com/office/drawing/2014/main" val="4185649975"/>
                    </a:ext>
                  </a:extLst>
                </a:gridCol>
                <a:gridCol w="1111742">
                  <a:extLst>
                    <a:ext uri="{9D8B030D-6E8A-4147-A177-3AD203B41FA5}">
                      <a16:colId xmlns:a16="http://schemas.microsoft.com/office/drawing/2014/main" val="1602041793"/>
                    </a:ext>
                  </a:extLst>
                </a:gridCol>
                <a:gridCol w="905436">
                  <a:extLst>
                    <a:ext uri="{9D8B030D-6E8A-4147-A177-3AD203B41FA5}">
                      <a16:colId xmlns:a16="http://schemas.microsoft.com/office/drawing/2014/main" val="1595073498"/>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3439381272"/>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944046753"/>
              </p:ext>
            </p:extLst>
          </p:nvPr>
        </p:nvGraphicFramePr>
        <p:xfrm>
          <a:off x="3759199" y="4250834"/>
          <a:ext cx="4963460" cy="1828800"/>
        </p:xfrm>
        <a:graphic>
          <a:graphicData uri="http://schemas.openxmlformats.org/drawingml/2006/table">
            <a:tbl>
              <a:tblPr firstRow="1" bandRow="1">
                <a:tableStyleId>{16D9F66E-5EB9-4882-86FB-DCBF35E3C3E4}</a:tableStyleId>
              </a:tblPr>
              <a:tblGrid>
                <a:gridCol w="992692">
                  <a:extLst>
                    <a:ext uri="{9D8B030D-6E8A-4147-A177-3AD203B41FA5}">
                      <a16:colId xmlns:a16="http://schemas.microsoft.com/office/drawing/2014/main" val="3834093890"/>
                    </a:ext>
                  </a:extLst>
                </a:gridCol>
                <a:gridCol w="992692">
                  <a:extLst>
                    <a:ext uri="{9D8B030D-6E8A-4147-A177-3AD203B41FA5}">
                      <a16:colId xmlns:a16="http://schemas.microsoft.com/office/drawing/2014/main" val="1576245209"/>
                    </a:ext>
                  </a:extLst>
                </a:gridCol>
                <a:gridCol w="992692">
                  <a:extLst>
                    <a:ext uri="{9D8B030D-6E8A-4147-A177-3AD203B41FA5}">
                      <a16:colId xmlns:a16="http://schemas.microsoft.com/office/drawing/2014/main" val="4185649975"/>
                    </a:ext>
                  </a:extLst>
                </a:gridCol>
                <a:gridCol w="1062019">
                  <a:extLst>
                    <a:ext uri="{9D8B030D-6E8A-4147-A177-3AD203B41FA5}">
                      <a16:colId xmlns:a16="http://schemas.microsoft.com/office/drawing/2014/main" val="1602041793"/>
                    </a:ext>
                  </a:extLst>
                </a:gridCol>
                <a:gridCol w="923365">
                  <a:extLst>
                    <a:ext uri="{9D8B030D-6E8A-4147-A177-3AD203B41FA5}">
                      <a16:colId xmlns:a16="http://schemas.microsoft.com/office/drawing/2014/main" val="3045544032"/>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1/3</a:t>
                      </a:r>
                    </a:p>
                  </a:txBody>
                  <a:tcPr/>
                </a:tc>
                <a:tc>
                  <a:txBody>
                    <a:bodyPr/>
                    <a:lstStyle/>
                    <a:p>
                      <a:r>
                        <a:rPr lang="es-ES_tradnl" sz="1400" dirty="0"/>
                        <a:t>0</a:t>
                      </a:r>
                    </a:p>
                  </a:txBody>
                  <a:tcPr/>
                </a:tc>
                <a:tc>
                  <a:txBody>
                    <a:bodyPr/>
                    <a:lstStyle/>
                    <a:p>
                      <a:r>
                        <a:rPr lang="es-ES_tradnl" sz="1400" dirty="0"/>
                        <a:t>1/5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2/3</a:t>
                      </a:r>
                    </a:p>
                  </a:txBody>
                  <a:tcPr/>
                </a:tc>
                <a:tc>
                  <a:txBody>
                    <a:bodyPr/>
                    <a:lstStyle/>
                    <a:p>
                      <a:r>
                        <a:rPr lang="es-ES_tradnl" sz="1400" dirty="0"/>
                        <a:t>1/4</a:t>
                      </a:r>
                    </a:p>
                  </a:txBody>
                  <a:tcPr/>
                </a:tc>
                <a:tc>
                  <a:txBody>
                    <a:bodyPr/>
                    <a:lstStyle/>
                    <a:p>
                      <a:r>
                        <a:rPr lang="es-ES_tradnl" sz="1400" dirty="0"/>
                        <a:t>1/2</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2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147493518"/>
                  </a:ext>
                </a:extLst>
              </a:tr>
            </a:tbl>
          </a:graphicData>
        </a:graphic>
      </p:graphicFrame>
    </p:spTree>
    <p:extLst>
      <p:ext uri="{BB962C8B-B14F-4D97-AF65-F5344CB8AC3E}">
        <p14:creationId xmlns:p14="http://schemas.microsoft.com/office/powerpoint/2010/main" val="4020986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631514759"/>
              </p:ext>
            </p:extLst>
          </p:nvPr>
        </p:nvGraphicFramePr>
        <p:xfrm>
          <a:off x="800100" y="2174646"/>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C64C01-A2CF-0310-C3A9-066869A39B3B}"/>
                  </a:ext>
                </a:extLst>
              </p:cNvPr>
              <p:cNvSpPr txBox="1"/>
              <p:nvPr/>
            </p:nvSpPr>
            <p:spPr>
              <a:xfrm>
                <a:off x="6597205" y="1996398"/>
                <a:ext cx="340189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𝐴𝑝𝑟𝑜𝑏𝑜</m:t>
                        </m:r>
                      </m:e>
                    </m:d>
                  </m:oMath>
                </a14:m>
                <a:r>
                  <a:rPr lang="es-ES_tradnl" dirty="0"/>
                  <a:t> = 3/5 = 0.6</a:t>
                </a:r>
              </a:p>
            </p:txBody>
          </p:sp>
        </mc:Choice>
        <mc:Fallback xmlns="">
          <p:sp>
            <p:nvSpPr>
              <p:cNvPr id="4" name="TextBox 3">
                <a:extLst>
                  <a:ext uri="{FF2B5EF4-FFF2-40B4-BE49-F238E27FC236}">
                    <a16:creationId xmlns:a16="http://schemas.microsoft.com/office/drawing/2014/main" id="{EEC64C01-A2CF-0310-C3A9-066869A39B3B}"/>
                  </a:ext>
                </a:extLst>
              </p:cNvPr>
              <p:cNvSpPr txBox="1">
                <a:spLocks noRot="1" noChangeAspect="1" noMove="1" noResize="1" noEditPoints="1" noAdjustHandles="1" noChangeArrowheads="1" noChangeShapeType="1" noTextEdit="1"/>
              </p:cNvSpPr>
              <p:nvPr/>
            </p:nvSpPr>
            <p:spPr>
              <a:xfrm>
                <a:off x="6597205" y="1996398"/>
                <a:ext cx="3401893" cy="369332"/>
              </a:xfrm>
              <a:prstGeom prst="rect">
                <a:avLst/>
              </a:prstGeom>
              <a:blipFill>
                <a:blip r:embed="rId3"/>
                <a:stretch>
                  <a:fillRect t="-3226"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1382C2-5B0B-C157-FC63-1557B5E89C89}"/>
                  </a:ext>
                </a:extLst>
              </p:cNvPr>
              <p:cNvSpPr txBox="1"/>
              <p:nvPr/>
            </p:nvSpPr>
            <p:spPr>
              <a:xfrm>
                <a:off x="6608524" y="2727281"/>
                <a:ext cx="5043945"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𝐵𝑎𝑗𝑜</m:t>
                        </m:r>
                        <m:r>
                          <a:rPr lang="en-US" b="0" i="1" smtClean="0">
                            <a:latin typeface="Cambria Math" panose="02040503050406030204" pitchFamily="18" charset="0"/>
                          </a:rPr>
                          <m:t> </m:t>
                        </m:r>
                        <m:r>
                          <a:rPr lang="en-US" b="0" i="1" smtClean="0">
                            <a:latin typeface="Cambria Math" panose="02040503050406030204" pitchFamily="18" charset="0"/>
                          </a:rPr>
                          <m:t>𝑡𝑖𝑒𝑚𝑝𝑜</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𝑒𝑠𝑡𝑢𝑑𝑖𝑜</m:t>
                        </m:r>
                      </m:e>
                    </m:d>
                  </m:oMath>
                </a14:m>
                <a:r>
                  <a:rPr lang="es-ES_tradnl" dirty="0"/>
                  <a:t> = 3/10 = 0.3</a:t>
                </a:r>
              </a:p>
            </p:txBody>
          </p:sp>
        </mc:Choice>
        <mc:Fallback xmlns="">
          <p:sp>
            <p:nvSpPr>
              <p:cNvPr id="10" name="TextBox 9">
                <a:extLst>
                  <a:ext uri="{FF2B5EF4-FFF2-40B4-BE49-F238E27FC236}">
                    <a16:creationId xmlns:a16="http://schemas.microsoft.com/office/drawing/2014/main" id="{2B1382C2-5B0B-C157-FC63-1557B5E89C89}"/>
                  </a:ext>
                </a:extLst>
              </p:cNvPr>
              <p:cNvSpPr txBox="1">
                <a:spLocks noRot="1" noChangeAspect="1" noMove="1" noResize="1" noEditPoints="1" noAdjustHandles="1" noChangeArrowheads="1" noChangeShapeType="1" noTextEdit="1"/>
              </p:cNvSpPr>
              <p:nvPr/>
            </p:nvSpPr>
            <p:spPr>
              <a:xfrm>
                <a:off x="6608524" y="2727281"/>
                <a:ext cx="5043945" cy="369332"/>
              </a:xfrm>
              <a:prstGeom prst="rect">
                <a:avLst/>
              </a:prstGeom>
              <a:blipFill>
                <a:blip r:embed="rId4"/>
                <a:stretch>
                  <a:fillRect t="-6667" b="-2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5F313E-31A8-773D-984F-F4880AFDA185}"/>
                  </a:ext>
                </a:extLst>
              </p:cNvPr>
              <p:cNvSpPr txBox="1"/>
              <p:nvPr/>
            </p:nvSpPr>
            <p:spPr>
              <a:xfrm>
                <a:off x="6608524" y="3173221"/>
                <a:ext cx="4210192"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𝐴𝑝𝑟𝑜𝑏𝑜</m:t>
                        </m:r>
                      </m:e>
                    </m:d>
                  </m:oMath>
                </a14:m>
                <a:r>
                  <a:rPr lang="es-ES_tradnl" dirty="0"/>
                  <a:t> = 1/6 = 0.17</a:t>
                </a:r>
              </a:p>
            </p:txBody>
          </p:sp>
        </mc:Choice>
        <mc:Fallback xmlns="">
          <p:sp>
            <p:nvSpPr>
              <p:cNvPr id="11" name="TextBox 10">
                <a:extLst>
                  <a:ext uri="{FF2B5EF4-FFF2-40B4-BE49-F238E27FC236}">
                    <a16:creationId xmlns:a16="http://schemas.microsoft.com/office/drawing/2014/main" id="{885F313E-31A8-773D-984F-F4880AFDA185}"/>
                  </a:ext>
                </a:extLst>
              </p:cNvPr>
              <p:cNvSpPr txBox="1">
                <a:spLocks noRot="1" noChangeAspect="1" noMove="1" noResize="1" noEditPoints="1" noAdjustHandles="1" noChangeArrowheads="1" noChangeShapeType="1" noTextEdit="1"/>
              </p:cNvSpPr>
              <p:nvPr/>
            </p:nvSpPr>
            <p:spPr>
              <a:xfrm>
                <a:off x="6608524" y="3173221"/>
                <a:ext cx="4210192" cy="369332"/>
              </a:xfrm>
              <a:prstGeom prst="rect">
                <a:avLst/>
              </a:prstGeom>
              <a:blipFill>
                <a:blip r:embed="rId5"/>
                <a:stretch>
                  <a:fillRect t="-10345" b="-24138"/>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5DAD6F-8342-6D78-9DA9-3A397BB33ADF}"/>
                  </a:ext>
                </a:extLst>
              </p:cNvPr>
              <p:cNvSpPr txBox="1"/>
              <p:nvPr/>
            </p:nvSpPr>
            <p:spPr>
              <a:xfrm>
                <a:off x="6608524" y="3619161"/>
                <a:ext cx="456124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𝐷𝑒𝑠𝑎𝑝𝑟𝑜𝑏𝑜</m:t>
                        </m:r>
                      </m:e>
                    </m:d>
                  </m:oMath>
                </a14:m>
                <a:r>
                  <a:rPr lang="es-ES_tradnl" dirty="0"/>
                  <a:t> = 1/2 = 0.5</a:t>
                </a:r>
              </a:p>
            </p:txBody>
          </p:sp>
        </mc:Choice>
        <mc:Fallback xmlns="">
          <p:sp>
            <p:nvSpPr>
              <p:cNvPr id="12" name="TextBox 11">
                <a:extLst>
                  <a:ext uri="{FF2B5EF4-FFF2-40B4-BE49-F238E27FC236}">
                    <a16:creationId xmlns:a16="http://schemas.microsoft.com/office/drawing/2014/main" id="{FA5DAD6F-8342-6D78-9DA9-3A397BB33ADF}"/>
                  </a:ext>
                </a:extLst>
              </p:cNvPr>
              <p:cNvSpPr txBox="1">
                <a:spLocks noRot="1" noChangeAspect="1" noMove="1" noResize="1" noEditPoints="1" noAdjustHandles="1" noChangeArrowheads="1" noChangeShapeType="1" noTextEdit="1"/>
              </p:cNvSpPr>
              <p:nvPr/>
            </p:nvSpPr>
            <p:spPr>
              <a:xfrm>
                <a:off x="6608524" y="3619161"/>
                <a:ext cx="4561249" cy="369332"/>
              </a:xfrm>
              <a:prstGeom prst="rect">
                <a:avLst/>
              </a:prstGeom>
              <a:blipFill>
                <a:blip r:embed="rId6"/>
                <a:stretch>
                  <a:fillRect t="-10345" b="-24138"/>
                </a:stretch>
              </a:blipFill>
            </p:spPr>
            <p:txBody>
              <a:bodyPr/>
              <a:lstStyle/>
              <a:p>
                <a:r>
                  <a:rPr lang="es-ES_tradnl">
                    <a:noFill/>
                  </a:rPr>
                  <a:t> </a:t>
                </a:r>
              </a:p>
            </p:txBody>
          </p:sp>
        </mc:Fallback>
      </mc:AlternateContent>
      <p:sp>
        <p:nvSpPr>
          <p:cNvPr id="13" name="TextBox 12">
            <a:extLst>
              <a:ext uri="{FF2B5EF4-FFF2-40B4-BE49-F238E27FC236}">
                <a16:creationId xmlns:a16="http://schemas.microsoft.com/office/drawing/2014/main" id="{DAA75C66-0365-0D7E-27FA-1FAE20503727}"/>
              </a:ext>
            </a:extLst>
          </p:cNvPr>
          <p:cNvSpPr txBox="1"/>
          <p:nvPr/>
        </p:nvSpPr>
        <p:spPr>
          <a:xfrm>
            <a:off x="800100" y="4151165"/>
            <a:ext cx="3078920" cy="338554"/>
          </a:xfrm>
          <a:prstGeom prst="rect">
            <a:avLst/>
          </a:prstGeom>
          <a:noFill/>
        </p:spPr>
        <p:txBody>
          <a:bodyPr wrap="none" rtlCol="0">
            <a:spAutoFit/>
          </a:bodyPr>
          <a:lstStyle/>
          <a:p>
            <a:r>
              <a:rPr lang="es-ES_tradnl" sz="1600" dirty="0"/>
              <a:t>Apliquemos el teorema de Bayes: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819E55-E4E5-8797-147D-251D44BA450A}"/>
                  </a:ext>
                </a:extLst>
              </p:cNvPr>
              <p:cNvSpPr txBox="1"/>
              <p:nvPr/>
            </p:nvSpPr>
            <p:spPr>
              <a:xfrm>
                <a:off x="1281018" y="4502303"/>
                <a:ext cx="9618274"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𝐴𝑝𝑟𝑜𝑏𝑜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0.17 ∗0.6</m:t>
                          </m:r>
                        </m:num>
                        <m:den>
                          <m:r>
                            <a:rPr lang="en-US" b="0" i="1" smtClean="0">
                              <a:latin typeface="Cambria Math" panose="02040503050406030204" pitchFamily="18" charset="0"/>
                            </a:rPr>
                            <m:t>0.3</m:t>
                          </m:r>
                        </m:den>
                      </m:f>
                      <m:r>
                        <a:rPr lang="en-US" b="0" i="1" smtClean="0">
                          <a:latin typeface="Cambria Math" panose="02040503050406030204" pitchFamily="18" charset="0"/>
                        </a:rPr>
                        <m:t>=0.34</m:t>
                      </m:r>
                    </m:oMath>
                  </m:oMathPara>
                </a14:m>
                <a:endParaRPr lang="es-ES_tradnl" dirty="0"/>
              </a:p>
            </p:txBody>
          </p:sp>
        </mc:Choice>
        <mc:Fallback xmlns="">
          <p:sp>
            <p:nvSpPr>
              <p:cNvPr id="15" name="TextBox 14">
                <a:extLst>
                  <a:ext uri="{FF2B5EF4-FFF2-40B4-BE49-F238E27FC236}">
                    <a16:creationId xmlns:a16="http://schemas.microsoft.com/office/drawing/2014/main" id="{43819E55-E4E5-8797-147D-251D44BA450A}"/>
                  </a:ext>
                </a:extLst>
              </p:cNvPr>
              <p:cNvSpPr txBox="1">
                <a:spLocks noRot="1" noChangeAspect="1" noMove="1" noResize="1" noEditPoints="1" noAdjustHandles="1" noChangeArrowheads="1" noChangeShapeType="1" noTextEdit="1"/>
              </p:cNvSpPr>
              <p:nvPr/>
            </p:nvSpPr>
            <p:spPr>
              <a:xfrm>
                <a:off x="1281018" y="4502303"/>
                <a:ext cx="9618274" cy="679032"/>
              </a:xfrm>
              <a:prstGeom prst="rect">
                <a:avLst/>
              </a:prstGeom>
              <a:blipFill>
                <a:blip r:embed="rId7"/>
                <a:stretch>
                  <a:fillRect b="-909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F73D2E1-5FC8-0366-7985-4A6A53BD65A6}"/>
                  </a:ext>
                </a:extLst>
              </p:cNvPr>
              <p:cNvSpPr txBox="1"/>
              <p:nvPr/>
            </p:nvSpPr>
            <p:spPr>
              <a:xfrm>
                <a:off x="6608524" y="2361840"/>
                <a:ext cx="376808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oMath>
                </a14:m>
                <a:r>
                  <a:rPr lang="es-ES_tradnl" dirty="0"/>
                  <a:t> = 2/5 = 0.4</a:t>
                </a:r>
              </a:p>
            </p:txBody>
          </p:sp>
        </mc:Choice>
        <mc:Fallback xmlns="">
          <p:sp>
            <p:nvSpPr>
              <p:cNvPr id="18" name="TextBox 17">
                <a:extLst>
                  <a:ext uri="{FF2B5EF4-FFF2-40B4-BE49-F238E27FC236}">
                    <a16:creationId xmlns:a16="http://schemas.microsoft.com/office/drawing/2014/main" id="{4F73D2E1-5FC8-0366-7985-4A6A53BD65A6}"/>
                  </a:ext>
                </a:extLst>
              </p:cNvPr>
              <p:cNvSpPr txBox="1">
                <a:spLocks noRot="1" noChangeAspect="1" noMove="1" noResize="1" noEditPoints="1" noAdjustHandles="1" noChangeArrowheads="1" noChangeShapeType="1" noTextEdit="1"/>
              </p:cNvSpPr>
              <p:nvPr/>
            </p:nvSpPr>
            <p:spPr>
              <a:xfrm>
                <a:off x="6608524" y="2361840"/>
                <a:ext cx="3768083" cy="369332"/>
              </a:xfrm>
              <a:prstGeom prst="rect">
                <a:avLst/>
              </a:prstGeom>
              <a:blipFill>
                <a:blip r:embed="rId8"/>
                <a:stretch>
                  <a:fillRect t="-6452" r="-673"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DBB343-4377-14EE-AC7A-D8C01ECC53B9}"/>
                  </a:ext>
                </a:extLst>
              </p:cNvPr>
              <p:cNvSpPr txBox="1"/>
              <p:nvPr/>
            </p:nvSpPr>
            <p:spPr>
              <a:xfrm>
                <a:off x="629964" y="5287759"/>
                <a:ext cx="1102250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𝐷𝑒𝑠𝑎𝑝𝑟𝑜𝑏𝑜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 ∗0.4</m:t>
                          </m:r>
                        </m:num>
                        <m:den>
                          <m:r>
                            <a:rPr lang="en-US" b="0" i="1" smtClean="0">
                              <a:latin typeface="Cambria Math" panose="02040503050406030204" pitchFamily="18" charset="0"/>
                            </a:rPr>
                            <m:t>0.3</m:t>
                          </m:r>
                        </m:den>
                      </m:f>
                      <m:r>
                        <a:rPr lang="en-US" b="0" i="1" smtClean="0">
                          <a:latin typeface="Cambria Math" panose="02040503050406030204" pitchFamily="18" charset="0"/>
                        </a:rPr>
                        <m:t>=0.67</m:t>
                      </m:r>
                    </m:oMath>
                  </m:oMathPara>
                </a14:m>
                <a:endParaRPr lang="es-ES_tradnl" dirty="0"/>
              </a:p>
            </p:txBody>
          </p:sp>
        </mc:Choice>
        <mc:Fallback xmlns="">
          <p:sp>
            <p:nvSpPr>
              <p:cNvPr id="19" name="TextBox 18">
                <a:extLst>
                  <a:ext uri="{FF2B5EF4-FFF2-40B4-BE49-F238E27FC236}">
                    <a16:creationId xmlns:a16="http://schemas.microsoft.com/office/drawing/2014/main" id="{E6DBB343-4377-14EE-AC7A-D8C01ECC53B9}"/>
                  </a:ext>
                </a:extLst>
              </p:cNvPr>
              <p:cNvSpPr txBox="1">
                <a:spLocks noRot="1" noChangeAspect="1" noMove="1" noResize="1" noEditPoints="1" noAdjustHandles="1" noChangeArrowheads="1" noChangeShapeType="1" noTextEdit="1"/>
              </p:cNvSpPr>
              <p:nvPr/>
            </p:nvSpPr>
            <p:spPr>
              <a:xfrm>
                <a:off x="629964" y="5287759"/>
                <a:ext cx="11022505" cy="679032"/>
              </a:xfrm>
              <a:prstGeom prst="rect">
                <a:avLst/>
              </a:prstGeom>
              <a:blipFill>
                <a:blip r:embed="rId9"/>
                <a:stretch>
                  <a:fillRect b="-11111"/>
                </a:stretch>
              </a:blipFill>
            </p:spPr>
            <p:txBody>
              <a:bodyPr/>
              <a:lstStyle/>
              <a:p>
                <a:r>
                  <a:rPr lang="es-ES_tradnl">
                    <a:noFill/>
                  </a:rPr>
                  <a:t> </a:t>
                </a:r>
              </a:p>
            </p:txBody>
          </p:sp>
        </mc:Fallback>
      </mc:AlternateContent>
    </p:spTree>
    <p:extLst>
      <p:ext uri="{BB962C8B-B14F-4D97-AF65-F5344CB8AC3E}">
        <p14:creationId xmlns:p14="http://schemas.microsoft.com/office/powerpoint/2010/main" val="792453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45D59-96F7-D3B4-EE05-AF16AA7C05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6B876-7AE1-61A5-05A6-DD187496129F}"/>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B3769A27-40A5-D5BA-B6F8-90D5E768ECBF}"/>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7" name="Table 6">
            <a:extLst>
              <a:ext uri="{FF2B5EF4-FFF2-40B4-BE49-F238E27FC236}">
                <a16:creationId xmlns:a16="http://schemas.microsoft.com/office/drawing/2014/main" id="{B045050B-F6E9-1913-8D81-FF24027FDC6A}"/>
              </a:ext>
            </a:extLst>
          </p:cNvPr>
          <p:cNvGraphicFramePr>
            <a:graphicFrameLocks noGrp="1"/>
          </p:cNvGraphicFramePr>
          <p:nvPr/>
        </p:nvGraphicFramePr>
        <p:xfrm>
          <a:off x="800100" y="2174646"/>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5296A6-B18E-53D8-FC80-51E44B1D6373}"/>
                  </a:ext>
                </a:extLst>
              </p:cNvPr>
              <p:cNvSpPr txBox="1"/>
              <p:nvPr/>
            </p:nvSpPr>
            <p:spPr>
              <a:xfrm>
                <a:off x="6597205" y="1996398"/>
                <a:ext cx="340189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𝐴𝑝𝑟𝑜𝑏𝑜</m:t>
                        </m:r>
                      </m:e>
                    </m:d>
                  </m:oMath>
                </a14:m>
                <a:r>
                  <a:rPr lang="es-ES_tradnl" dirty="0"/>
                  <a:t> = 3/5 = 0.6</a:t>
                </a:r>
              </a:p>
            </p:txBody>
          </p:sp>
        </mc:Choice>
        <mc:Fallback xmlns="">
          <p:sp>
            <p:nvSpPr>
              <p:cNvPr id="4" name="TextBox 3">
                <a:extLst>
                  <a:ext uri="{FF2B5EF4-FFF2-40B4-BE49-F238E27FC236}">
                    <a16:creationId xmlns:a16="http://schemas.microsoft.com/office/drawing/2014/main" id="{3F5296A6-B18E-53D8-FC80-51E44B1D6373}"/>
                  </a:ext>
                </a:extLst>
              </p:cNvPr>
              <p:cNvSpPr txBox="1">
                <a:spLocks noRot="1" noChangeAspect="1" noMove="1" noResize="1" noEditPoints="1" noAdjustHandles="1" noChangeArrowheads="1" noChangeShapeType="1" noTextEdit="1"/>
              </p:cNvSpPr>
              <p:nvPr/>
            </p:nvSpPr>
            <p:spPr>
              <a:xfrm>
                <a:off x="6597205" y="1996398"/>
                <a:ext cx="3401893" cy="369332"/>
              </a:xfrm>
              <a:prstGeom prst="rect">
                <a:avLst/>
              </a:prstGeom>
              <a:blipFill>
                <a:blip r:embed="rId3"/>
                <a:stretch>
                  <a:fillRect t="-3226"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A94959-524F-0B69-91A5-22A44AB51CA6}"/>
                  </a:ext>
                </a:extLst>
              </p:cNvPr>
              <p:cNvSpPr txBox="1"/>
              <p:nvPr/>
            </p:nvSpPr>
            <p:spPr>
              <a:xfrm>
                <a:off x="6608524" y="2727281"/>
                <a:ext cx="5043945"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𝐵𝑎𝑗𝑜</m:t>
                        </m:r>
                        <m:r>
                          <a:rPr lang="en-US" b="0" i="1" smtClean="0">
                            <a:latin typeface="Cambria Math" panose="02040503050406030204" pitchFamily="18" charset="0"/>
                          </a:rPr>
                          <m:t> </m:t>
                        </m:r>
                        <m:r>
                          <a:rPr lang="en-US" b="0" i="1" smtClean="0">
                            <a:latin typeface="Cambria Math" panose="02040503050406030204" pitchFamily="18" charset="0"/>
                          </a:rPr>
                          <m:t>𝑡𝑖𝑒𝑚𝑝𝑜</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𝑒𝑠𝑡𝑢𝑑𝑖𝑜</m:t>
                        </m:r>
                      </m:e>
                    </m:d>
                  </m:oMath>
                </a14:m>
                <a:r>
                  <a:rPr lang="es-ES_tradnl" dirty="0"/>
                  <a:t> = 3/10 = 0.3</a:t>
                </a:r>
              </a:p>
            </p:txBody>
          </p:sp>
        </mc:Choice>
        <mc:Fallback xmlns="">
          <p:sp>
            <p:nvSpPr>
              <p:cNvPr id="10" name="TextBox 9">
                <a:extLst>
                  <a:ext uri="{FF2B5EF4-FFF2-40B4-BE49-F238E27FC236}">
                    <a16:creationId xmlns:a16="http://schemas.microsoft.com/office/drawing/2014/main" id="{E4A94959-524F-0B69-91A5-22A44AB51CA6}"/>
                  </a:ext>
                </a:extLst>
              </p:cNvPr>
              <p:cNvSpPr txBox="1">
                <a:spLocks noRot="1" noChangeAspect="1" noMove="1" noResize="1" noEditPoints="1" noAdjustHandles="1" noChangeArrowheads="1" noChangeShapeType="1" noTextEdit="1"/>
              </p:cNvSpPr>
              <p:nvPr/>
            </p:nvSpPr>
            <p:spPr>
              <a:xfrm>
                <a:off x="6608524" y="2727281"/>
                <a:ext cx="5043945" cy="369332"/>
              </a:xfrm>
              <a:prstGeom prst="rect">
                <a:avLst/>
              </a:prstGeom>
              <a:blipFill>
                <a:blip r:embed="rId4"/>
                <a:stretch>
                  <a:fillRect t="-6667" b="-2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8FB10F-04C1-FAC6-25EB-45BE45EC7EB9}"/>
                  </a:ext>
                </a:extLst>
              </p:cNvPr>
              <p:cNvSpPr txBox="1"/>
              <p:nvPr/>
            </p:nvSpPr>
            <p:spPr>
              <a:xfrm>
                <a:off x="6608524" y="3173221"/>
                <a:ext cx="4210192"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𝐴𝑝𝑟𝑜𝑏𝑜</m:t>
                        </m:r>
                      </m:e>
                    </m:d>
                  </m:oMath>
                </a14:m>
                <a:r>
                  <a:rPr lang="es-ES_tradnl" dirty="0"/>
                  <a:t> = 1/6 = 0.17</a:t>
                </a:r>
              </a:p>
            </p:txBody>
          </p:sp>
        </mc:Choice>
        <mc:Fallback xmlns="">
          <p:sp>
            <p:nvSpPr>
              <p:cNvPr id="11" name="TextBox 10">
                <a:extLst>
                  <a:ext uri="{FF2B5EF4-FFF2-40B4-BE49-F238E27FC236}">
                    <a16:creationId xmlns:a16="http://schemas.microsoft.com/office/drawing/2014/main" id="{628FB10F-04C1-FAC6-25EB-45BE45EC7EB9}"/>
                  </a:ext>
                </a:extLst>
              </p:cNvPr>
              <p:cNvSpPr txBox="1">
                <a:spLocks noRot="1" noChangeAspect="1" noMove="1" noResize="1" noEditPoints="1" noAdjustHandles="1" noChangeArrowheads="1" noChangeShapeType="1" noTextEdit="1"/>
              </p:cNvSpPr>
              <p:nvPr/>
            </p:nvSpPr>
            <p:spPr>
              <a:xfrm>
                <a:off x="6608524" y="3173221"/>
                <a:ext cx="4210192" cy="369332"/>
              </a:xfrm>
              <a:prstGeom prst="rect">
                <a:avLst/>
              </a:prstGeom>
              <a:blipFill>
                <a:blip r:embed="rId5"/>
                <a:stretch>
                  <a:fillRect t="-10345" b="-24138"/>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66E22A-D2D5-1584-2719-DE3D572AE457}"/>
                  </a:ext>
                </a:extLst>
              </p:cNvPr>
              <p:cNvSpPr txBox="1"/>
              <p:nvPr/>
            </p:nvSpPr>
            <p:spPr>
              <a:xfrm>
                <a:off x="6608524" y="3619161"/>
                <a:ext cx="456124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𝐷𝑒𝑠𝑎𝑝𝑟𝑜𝑏𝑜</m:t>
                        </m:r>
                      </m:e>
                    </m:d>
                  </m:oMath>
                </a14:m>
                <a:r>
                  <a:rPr lang="es-ES_tradnl" dirty="0"/>
                  <a:t> = 1/2 = 0.5</a:t>
                </a:r>
              </a:p>
            </p:txBody>
          </p:sp>
        </mc:Choice>
        <mc:Fallback xmlns="">
          <p:sp>
            <p:nvSpPr>
              <p:cNvPr id="12" name="TextBox 11">
                <a:extLst>
                  <a:ext uri="{FF2B5EF4-FFF2-40B4-BE49-F238E27FC236}">
                    <a16:creationId xmlns:a16="http://schemas.microsoft.com/office/drawing/2014/main" id="{2166E22A-D2D5-1584-2719-DE3D572AE457}"/>
                  </a:ext>
                </a:extLst>
              </p:cNvPr>
              <p:cNvSpPr txBox="1">
                <a:spLocks noRot="1" noChangeAspect="1" noMove="1" noResize="1" noEditPoints="1" noAdjustHandles="1" noChangeArrowheads="1" noChangeShapeType="1" noTextEdit="1"/>
              </p:cNvSpPr>
              <p:nvPr/>
            </p:nvSpPr>
            <p:spPr>
              <a:xfrm>
                <a:off x="6608524" y="3619161"/>
                <a:ext cx="4561249" cy="369332"/>
              </a:xfrm>
              <a:prstGeom prst="rect">
                <a:avLst/>
              </a:prstGeom>
              <a:blipFill>
                <a:blip r:embed="rId6"/>
                <a:stretch>
                  <a:fillRect t="-10345" b="-24138"/>
                </a:stretch>
              </a:blipFill>
            </p:spPr>
            <p:txBody>
              <a:bodyPr/>
              <a:lstStyle/>
              <a:p>
                <a:r>
                  <a:rPr lang="es-ES_tradnl">
                    <a:noFill/>
                  </a:rPr>
                  <a:t> </a:t>
                </a:r>
              </a:p>
            </p:txBody>
          </p:sp>
        </mc:Fallback>
      </mc:AlternateContent>
      <p:sp>
        <p:nvSpPr>
          <p:cNvPr id="13" name="TextBox 12">
            <a:extLst>
              <a:ext uri="{FF2B5EF4-FFF2-40B4-BE49-F238E27FC236}">
                <a16:creationId xmlns:a16="http://schemas.microsoft.com/office/drawing/2014/main" id="{C701AC63-B622-667E-7ED6-56B468060FEF}"/>
              </a:ext>
            </a:extLst>
          </p:cNvPr>
          <p:cNvSpPr txBox="1"/>
          <p:nvPr/>
        </p:nvSpPr>
        <p:spPr>
          <a:xfrm>
            <a:off x="800100" y="4151165"/>
            <a:ext cx="3078920" cy="338554"/>
          </a:xfrm>
          <a:prstGeom prst="rect">
            <a:avLst/>
          </a:prstGeom>
          <a:noFill/>
        </p:spPr>
        <p:txBody>
          <a:bodyPr wrap="none" rtlCol="0">
            <a:spAutoFit/>
          </a:bodyPr>
          <a:lstStyle/>
          <a:p>
            <a:r>
              <a:rPr lang="es-ES_tradnl" sz="1600" dirty="0"/>
              <a:t>Apliquemos el teorema de Bayes: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5E4B95-2E8C-3DEB-FD4B-5F76CFC866F6}"/>
                  </a:ext>
                </a:extLst>
              </p:cNvPr>
              <p:cNvSpPr txBox="1"/>
              <p:nvPr/>
            </p:nvSpPr>
            <p:spPr>
              <a:xfrm>
                <a:off x="1281018" y="4502303"/>
                <a:ext cx="9618274"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𝐴𝑝𝑟𝑜𝑏𝑜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0.17 ∗0.6</m:t>
                          </m:r>
                        </m:num>
                        <m:den>
                          <m:r>
                            <a:rPr lang="en-US" b="0" i="1" smtClean="0">
                              <a:latin typeface="Cambria Math" panose="02040503050406030204" pitchFamily="18" charset="0"/>
                            </a:rPr>
                            <m:t>0.3</m:t>
                          </m:r>
                        </m:den>
                      </m:f>
                      <m:r>
                        <a:rPr lang="en-US" b="0" i="1" smtClean="0">
                          <a:latin typeface="Cambria Math" panose="02040503050406030204" pitchFamily="18" charset="0"/>
                        </a:rPr>
                        <m:t>=0.34</m:t>
                      </m:r>
                    </m:oMath>
                  </m:oMathPara>
                </a14:m>
                <a:endParaRPr lang="es-ES_tradnl" dirty="0"/>
              </a:p>
            </p:txBody>
          </p:sp>
        </mc:Choice>
        <mc:Fallback xmlns="">
          <p:sp>
            <p:nvSpPr>
              <p:cNvPr id="15" name="TextBox 14">
                <a:extLst>
                  <a:ext uri="{FF2B5EF4-FFF2-40B4-BE49-F238E27FC236}">
                    <a16:creationId xmlns:a16="http://schemas.microsoft.com/office/drawing/2014/main" id="{1C5E4B95-2E8C-3DEB-FD4B-5F76CFC866F6}"/>
                  </a:ext>
                </a:extLst>
              </p:cNvPr>
              <p:cNvSpPr txBox="1">
                <a:spLocks noRot="1" noChangeAspect="1" noMove="1" noResize="1" noEditPoints="1" noAdjustHandles="1" noChangeArrowheads="1" noChangeShapeType="1" noTextEdit="1"/>
              </p:cNvSpPr>
              <p:nvPr/>
            </p:nvSpPr>
            <p:spPr>
              <a:xfrm>
                <a:off x="1281018" y="4502303"/>
                <a:ext cx="9618274" cy="679032"/>
              </a:xfrm>
              <a:prstGeom prst="rect">
                <a:avLst/>
              </a:prstGeom>
              <a:blipFill>
                <a:blip r:embed="rId7"/>
                <a:stretch>
                  <a:fillRect b="-909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4F2C02-22CF-94EF-A279-AAB7103A2D92}"/>
                  </a:ext>
                </a:extLst>
              </p:cNvPr>
              <p:cNvSpPr txBox="1"/>
              <p:nvPr/>
            </p:nvSpPr>
            <p:spPr>
              <a:xfrm>
                <a:off x="6608524" y="2361840"/>
                <a:ext cx="376808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oMath>
                </a14:m>
                <a:r>
                  <a:rPr lang="es-ES_tradnl" dirty="0"/>
                  <a:t> = 2/5 = 0.4</a:t>
                </a:r>
              </a:p>
            </p:txBody>
          </p:sp>
        </mc:Choice>
        <mc:Fallback xmlns="">
          <p:sp>
            <p:nvSpPr>
              <p:cNvPr id="18" name="TextBox 17">
                <a:extLst>
                  <a:ext uri="{FF2B5EF4-FFF2-40B4-BE49-F238E27FC236}">
                    <a16:creationId xmlns:a16="http://schemas.microsoft.com/office/drawing/2014/main" id="{FC4F2C02-22CF-94EF-A279-AAB7103A2D92}"/>
                  </a:ext>
                </a:extLst>
              </p:cNvPr>
              <p:cNvSpPr txBox="1">
                <a:spLocks noRot="1" noChangeAspect="1" noMove="1" noResize="1" noEditPoints="1" noAdjustHandles="1" noChangeArrowheads="1" noChangeShapeType="1" noTextEdit="1"/>
              </p:cNvSpPr>
              <p:nvPr/>
            </p:nvSpPr>
            <p:spPr>
              <a:xfrm>
                <a:off x="6608524" y="2361840"/>
                <a:ext cx="3768083" cy="369332"/>
              </a:xfrm>
              <a:prstGeom prst="rect">
                <a:avLst/>
              </a:prstGeom>
              <a:blipFill>
                <a:blip r:embed="rId8"/>
                <a:stretch>
                  <a:fillRect t="-6452" r="-673"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B96103E-8F65-DDF0-7A5E-784F55CFC6EC}"/>
                  </a:ext>
                </a:extLst>
              </p:cNvPr>
              <p:cNvSpPr txBox="1"/>
              <p:nvPr/>
            </p:nvSpPr>
            <p:spPr>
              <a:xfrm>
                <a:off x="629964" y="5287759"/>
                <a:ext cx="1102250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𝐷𝑒𝑠𝑎𝑝𝑟𝑜𝑏𝑜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 ∗0.4</m:t>
                          </m:r>
                        </m:num>
                        <m:den>
                          <m:r>
                            <a:rPr lang="en-US" b="0" i="1" smtClean="0">
                              <a:latin typeface="Cambria Math" panose="02040503050406030204" pitchFamily="18" charset="0"/>
                            </a:rPr>
                            <m:t>0.3</m:t>
                          </m:r>
                        </m:den>
                      </m:f>
                      <m:r>
                        <a:rPr lang="en-US" b="0" i="1" smtClean="0">
                          <a:latin typeface="Cambria Math" panose="02040503050406030204" pitchFamily="18" charset="0"/>
                        </a:rPr>
                        <m:t>=0.67</m:t>
                      </m:r>
                    </m:oMath>
                  </m:oMathPara>
                </a14:m>
                <a:endParaRPr lang="es-ES_tradnl" dirty="0"/>
              </a:p>
            </p:txBody>
          </p:sp>
        </mc:Choice>
        <mc:Fallback xmlns="">
          <p:sp>
            <p:nvSpPr>
              <p:cNvPr id="19" name="TextBox 18">
                <a:extLst>
                  <a:ext uri="{FF2B5EF4-FFF2-40B4-BE49-F238E27FC236}">
                    <a16:creationId xmlns:a16="http://schemas.microsoft.com/office/drawing/2014/main" id="{EB96103E-8F65-DDF0-7A5E-784F55CFC6EC}"/>
                  </a:ext>
                </a:extLst>
              </p:cNvPr>
              <p:cNvSpPr txBox="1">
                <a:spLocks noRot="1" noChangeAspect="1" noMove="1" noResize="1" noEditPoints="1" noAdjustHandles="1" noChangeArrowheads="1" noChangeShapeType="1" noTextEdit="1"/>
              </p:cNvSpPr>
              <p:nvPr/>
            </p:nvSpPr>
            <p:spPr>
              <a:xfrm>
                <a:off x="629964" y="5287759"/>
                <a:ext cx="11022505" cy="679032"/>
              </a:xfrm>
              <a:prstGeom prst="rect">
                <a:avLst/>
              </a:prstGeom>
              <a:blipFill>
                <a:blip r:embed="rId9"/>
                <a:stretch>
                  <a:fillRect b="-11111"/>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C70BE4B7-7198-53A6-FDCD-E1CD16BC8AC8}"/>
              </a:ext>
            </a:extLst>
          </p:cNvPr>
          <p:cNvSpPr txBox="1"/>
          <p:nvPr/>
        </p:nvSpPr>
        <p:spPr>
          <a:xfrm>
            <a:off x="2983827" y="3772974"/>
            <a:ext cx="6158753"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s-ES_tradnl" dirty="0"/>
              <a:t>Con esto, podemos concluir que es más probable que un alumno desapruebe si estudia poco.</a:t>
            </a:r>
          </a:p>
        </p:txBody>
      </p:sp>
      <p:sp>
        <p:nvSpPr>
          <p:cNvPr id="8" name="Rectangle 7">
            <a:extLst>
              <a:ext uri="{FF2B5EF4-FFF2-40B4-BE49-F238E27FC236}">
                <a16:creationId xmlns:a16="http://schemas.microsoft.com/office/drawing/2014/main" id="{D03A75E7-9B7C-9DDC-E149-8055713A8FFC}"/>
              </a:ext>
            </a:extLst>
          </p:cNvPr>
          <p:cNvSpPr/>
          <p:nvPr/>
        </p:nvSpPr>
        <p:spPr>
          <a:xfrm>
            <a:off x="715383" y="5233185"/>
            <a:ext cx="10937086" cy="73360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ES_tradnl"/>
          </a:p>
        </p:txBody>
      </p:sp>
    </p:spTree>
    <p:extLst>
      <p:ext uri="{BB962C8B-B14F-4D97-AF65-F5344CB8AC3E}">
        <p14:creationId xmlns:p14="http://schemas.microsoft.com/office/powerpoint/2010/main" val="216099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Se asume que los tres atributos son independientes entre sí:</a:t>
                </a:r>
              </a:p>
              <a:p>
                <a:pPr marL="0" indent="0">
                  <a:buNone/>
                </a:pPr>
                <a:r>
                  <a:rPr lang="es-ES_tradnl" sz="12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oMath>
                </a14:m>
                <a:r>
                  <a:rPr lang="es-ES_tradnl" sz="2400" dirty="0"/>
                  <a:t> equivale a </a:t>
                </a:r>
                <a:r>
                  <a:rPr lang="es-ES_tradnl" sz="2400" i="1" dirty="0">
                    <a:solidFill>
                      <a:schemeClr val="accent1">
                        <a:lumMod val="75000"/>
                      </a:schemeClr>
                    </a:solidFill>
                  </a:rPr>
                  <a:t>Estudio = Alto</a:t>
                </a:r>
                <a:r>
                  <a:rPr lang="es-ES_tradnl" sz="2400" i="1" dirty="0"/>
                  <a:t>, </a:t>
                </a:r>
                <a:r>
                  <a:rPr lang="es-ES_tradnl" sz="2400" i="1" dirty="0">
                    <a:solidFill>
                      <a:schemeClr val="accent4">
                        <a:lumMod val="75000"/>
                      </a:schemeClr>
                    </a:solidFill>
                  </a:rPr>
                  <a:t>Método = L y P</a:t>
                </a:r>
                <a:r>
                  <a:rPr lang="es-ES_tradnl" sz="2400" i="1" dirty="0"/>
                  <a:t>, </a:t>
                </a:r>
                <a:r>
                  <a:rPr lang="es-ES_tradnl" sz="2400" i="1" dirty="0">
                    <a:solidFill>
                      <a:schemeClr val="accent6">
                        <a:lumMod val="75000"/>
                      </a:schemeClr>
                    </a:solidFill>
                  </a:rPr>
                  <a:t>Puntuación = Alta</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d>
                  </m:oMath>
                </a14:m>
                <a:r>
                  <a:rPr lang="es-ES_tradnl" sz="2400" dirty="0"/>
                  <a:t> =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𝐴𝑝𝑟𝑢𝑒𝑏𝑎</m:t>
                        </m:r>
                      </m:e>
                    </m:d>
                  </m:oMath>
                </a14:m>
                <a:br>
                  <a:rPr lang="en-US" sz="2400" dirty="0"/>
                </a:br>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𝐿𝑦𝑃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𝐴𝑙𝑡𝑎</m:t>
                        </m:r>
                        <m:r>
                          <a:rPr lang="en-US" sz="2400" i="1">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𝐴𝑙𝑡𝑜</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𝐿𝑦𝑃</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den>
                    </m:f>
                  </m:oMath>
                </a14:m>
                <a:r>
                  <a:rPr lang="es-ES_tradnl" sz="24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0.333 ∗ 0.5 ∗ 0.667 ∗ 0.6</m:t>
                        </m:r>
                      </m:num>
                      <m:den>
                        <m:r>
                          <a:rPr lang="en-US" sz="2400" b="0" i="1" smtClean="0">
                            <a:latin typeface="Cambria Math" panose="02040503050406030204" pitchFamily="18" charset="0"/>
                          </a:rPr>
                          <m:t>0.3 ∗ 0.4 ∗0.5</m:t>
                        </m:r>
                      </m:den>
                    </m:f>
                    <m:r>
                      <a:rPr lang="en-US" sz="2400" b="0" i="1" smtClean="0">
                        <a:latin typeface="Cambria Math" panose="02040503050406030204" pitchFamily="18" charset="0"/>
                      </a:rPr>
                      <m:t>= </m:t>
                    </m:r>
                  </m:oMath>
                </a14:m>
                <a:r>
                  <a:rPr lang="es-ES_tradnl" sz="2400" dirty="0"/>
                  <a:t>1.11 </a:t>
                </a:r>
              </a:p>
              <a:p>
                <a:pPr marL="0" indent="0">
                  <a:buNone/>
                </a:pP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2743198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D87C0-971E-728A-8E33-27121CCBC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1EB7B7-9DE3-A0B2-F124-7F8E2A1F895E}"/>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BA08C6DB-1BE3-C76B-ACD9-6175B5E0F2B6}"/>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E5BE2B07-65A3-11F1-334D-B2BD8F82CEED}"/>
                  </a:ext>
                </a:extLst>
              </p:cNvPr>
              <p:cNvSpPr>
                <a:spLocks noGrp="1"/>
              </p:cNvSpPr>
              <p:nvPr>
                <p:ph idx="1"/>
              </p:nvPr>
            </p:nvSpPr>
            <p:spPr>
              <a:xfrm>
                <a:off x="700636" y="1766047"/>
                <a:ext cx="10691264" cy="4163166"/>
              </a:xfrm>
            </p:spPr>
            <p:txBody>
              <a:bodyPr>
                <a:normAutofit/>
              </a:bodyPr>
              <a:lstStyle/>
              <a:p>
                <a:pPr marL="0" indent="0">
                  <a:buNone/>
                </a:pPr>
                <a:r>
                  <a:rPr lang="es-ES_tradnl" sz="2400" dirty="0"/>
                  <a:t>Se asume que los tres atributos son independientes entre sí:</a:t>
                </a:r>
              </a:p>
              <a:p>
                <a:pPr marL="0" indent="0">
                  <a:buNone/>
                </a:pPr>
                <a:r>
                  <a:rPr lang="es-ES_tradnl" sz="12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oMath>
                </a14:m>
                <a:r>
                  <a:rPr lang="es-ES_tradnl" sz="2400" dirty="0"/>
                  <a:t> equivale a </a:t>
                </a:r>
                <a:r>
                  <a:rPr lang="es-ES_tradnl" sz="2400" i="1" dirty="0">
                    <a:solidFill>
                      <a:schemeClr val="accent1">
                        <a:lumMod val="75000"/>
                      </a:schemeClr>
                    </a:solidFill>
                  </a:rPr>
                  <a:t>Estudio = Alto</a:t>
                </a:r>
                <a:r>
                  <a:rPr lang="es-ES_tradnl" sz="2400" i="1" dirty="0"/>
                  <a:t>, </a:t>
                </a:r>
                <a:r>
                  <a:rPr lang="es-ES_tradnl" sz="2400" i="1" dirty="0">
                    <a:solidFill>
                      <a:schemeClr val="accent4">
                        <a:lumMod val="75000"/>
                      </a:schemeClr>
                    </a:solidFill>
                  </a:rPr>
                  <a:t>Método = L y P</a:t>
                </a:r>
                <a:r>
                  <a:rPr lang="es-ES_tradnl" sz="2400" i="1" dirty="0"/>
                  <a:t>, </a:t>
                </a:r>
                <a:r>
                  <a:rPr lang="es-ES_tradnl" sz="2400" i="1" dirty="0">
                    <a:solidFill>
                      <a:schemeClr val="accent6">
                        <a:lumMod val="75000"/>
                      </a:schemeClr>
                    </a:solidFill>
                  </a:rPr>
                  <a:t>Puntuación = Alta</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d>
                  </m:oMath>
                </a14:m>
                <a:r>
                  <a:rPr lang="es-ES_tradnl" sz="2400" dirty="0"/>
                  <a:t> =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𝐴𝑝𝑟𝑢𝑒𝑏𝑎</m:t>
                        </m:r>
                      </m:e>
                    </m:d>
                  </m:oMath>
                </a14:m>
                <a:br>
                  <a:rPr lang="en-US" sz="2400" dirty="0"/>
                </a:br>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𝐿𝑦𝑃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𝐴𝑙𝑡𝑎</m:t>
                        </m:r>
                        <m:r>
                          <a:rPr lang="en-US" sz="2400" i="1">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𝐴𝑙𝑡𝑜</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𝐿𝑦𝑃</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den>
                    </m:f>
                  </m:oMath>
                </a14:m>
                <a:r>
                  <a:rPr lang="es-ES_tradnl" sz="24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0.333 ∗ 0.5 ∗ 0.667 ∗ 0.6</m:t>
                        </m:r>
                      </m:num>
                      <m:den>
                        <m:r>
                          <a:rPr lang="en-US" sz="2400" b="0" i="1" smtClean="0">
                            <a:latin typeface="Cambria Math" panose="02040503050406030204" pitchFamily="18" charset="0"/>
                          </a:rPr>
                          <m:t>0.3 ∗ 0.4 ∗0.5</m:t>
                        </m:r>
                      </m:den>
                    </m:f>
                    <m:r>
                      <a:rPr lang="en-US" sz="2400" b="0" i="1" smtClean="0">
                        <a:latin typeface="Cambria Math" panose="02040503050406030204" pitchFamily="18" charset="0"/>
                      </a:rPr>
                      <m:t>= </m:t>
                    </m:r>
                  </m:oMath>
                </a14:m>
                <a:r>
                  <a:rPr lang="es-ES_tradnl" sz="2400" dirty="0"/>
                  <a:t>1.11 </a:t>
                </a:r>
              </a:p>
              <a:p>
                <a:pPr marL="0" indent="0">
                  <a:buNone/>
                </a:pP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E5BE2B07-65A3-11F1-334D-B2BD8F82CEED}"/>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
        <p:nvSpPr>
          <p:cNvPr id="3" name="Right Brace 2">
            <a:extLst>
              <a:ext uri="{FF2B5EF4-FFF2-40B4-BE49-F238E27FC236}">
                <a16:creationId xmlns:a16="http://schemas.microsoft.com/office/drawing/2014/main" id="{51537535-11A9-AE67-C5F9-5A8CC95F7C4D}"/>
              </a:ext>
            </a:extLst>
          </p:cNvPr>
          <p:cNvSpPr/>
          <p:nvPr/>
        </p:nvSpPr>
        <p:spPr>
          <a:xfrm rot="16200000">
            <a:off x="4725910" y="1403285"/>
            <a:ext cx="276132" cy="539134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BB3BC0-2026-CBFE-9D3A-1E92D0A907F6}"/>
                  </a:ext>
                </a:extLst>
              </p:cNvPr>
              <p:cNvSpPr txBox="1"/>
              <p:nvPr/>
            </p:nvSpPr>
            <p:spPr>
              <a:xfrm>
                <a:off x="4549155" y="3591557"/>
                <a:ext cx="629642" cy="369332"/>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𝐸</m:t>
                        </m:r>
                      </m:e>
                    </m:d>
                  </m:oMath>
                </a14:m>
                <a:r>
                  <a:rPr lang="es-ES_tradnl" sz="1800" dirty="0"/>
                  <a:t> </a:t>
                </a:r>
                <a:endParaRPr lang="es-ES_tradnl" dirty="0"/>
              </a:p>
            </p:txBody>
          </p:sp>
        </mc:Choice>
        <mc:Fallback xmlns="">
          <p:sp>
            <p:nvSpPr>
              <p:cNvPr id="7" name="TextBox 6">
                <a:extLst>
                  <a:ext uri="{FF2B5EF4-FFF2-40B4-BE49-F238E27FC236}">
                    <a16:creationId xmlns:a16="http://schemas.microsoft.com/office/drawing/2014/main" id="{86BB3BC0-2026-CBFE-9D3A-1E92D0A907F6}"/>
                  </a:ext>
                </a:extLst>
              </p:cNvPr>
              <p:cNvSpPr txBox="1">
                <a:spLocks noRot="1" noChangeAspect="1" noMove="1" noResize="1" noEditPoints="1" noAdjustHandles="1" noChangeArrowheads="1" noChangeShapeType="1" noTextEdit="1"/>
              </p:cNvSpPr>
              <p:nvPr/>
            </p:nvSpPr>
            <p:spPr>
              <a:xfrm>
                <a:off x="4549155" y="3591557"/>
                <a:ext cx="629642" cy="369332"/>
              </a:xfrm>
              <a:prstGeom prst="rect">
                <a:avLst/>
              </a:prstGeom>
              <a:blipFill>
                <a:blip r:embed="rId4"/>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752182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D0989-7B97-5A9C-215B-30B46B4BD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E5E42-7FC9-913B-98BB-D64D1D42E8F5}"/>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D63B7AE5-D22F-EDB2-5DA2-0F84B3940D06}"/>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4E5192D5-FDE7-B46F-A934-C46C2275AC2D}"/>
                  </a:ext>
                </a:extLst>
              </p:cNvPr>
              <p:cNvSpPr>
                <a:spLocks noGrp="1"/>
              </p:cNvSpPr>
              <p:nvPr>
                <p:ph idx="1"/>
              </p:nvPr>
            </p:nvSpPr>
            <p:spPr>
              <a:xfrm>
                <a:off x="700636" y="1766047"/>
                <a:ext cx="10691264" cy="4163166"/>
              </a:xfrm>
            </p:spPr>
            <p:txBody>
              <a:bodyPr>
                <a:normAutofit/>
              </a:bodyPr>
              <a:lstStyle/>
              <a:p>
                <a:pPr marL="0" indent="0">
                  <a:buNone/>
                </a:pPr>
                <a:r>
                  <a:rPr lang="es-ES_tradnl" sz="2400" dirty="0"/>
                  <a:t>Veamos la hipótesis de que el alumno </a:t>
                </a:r>
                <a:r>
                  <a:rPr lang="es-ES_tradnl" sz="2400" i="1" dirty="0">
                    <a:solidFill>
                      <a:srgbClr val="C00000"/>
                    </a:solidFill>
                  </a:rPr>
                  <a:t>desaprueba</a:t>
                </a:r>
                <a:r>
                  <a:rPr lang="es-ES_tradnl" sz="2400" dirty="0"/>
                  <a:t>:</a:t>
                </a:r>
              </a:p>
              <a:p>
                <a:pPr marL="0" indent="0">
                  <a:buNone/>
                </a:pPr>
                <a:r>
                  <a:rPr lang="es-ES_tradnl" sz="12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oMath>
                </a14:m>
                <a:r>
                  <a:rPr lang="es-ES_tradnl" sz="2400" dirty="0"/>
                  <a:t> equivale a </a:t>
                </a:r>
                <a:r>
                  <a:rPr lang="es-ES_tradnl" sz="2400" i="1" dirty="0">
                    <a:solidFill>
                      <a:schemeClr val="accent1">
                        <a:lumMod val="75000"/>
                      </a:schemeClr>
                    </a:solidFill>
                  </a:rPr>
                  <a:t>Estudio = Alto</a:t>
                </a:r>
                <a:r>
                  <a:rPr lang="es-ES_tradnl" sz="2400" i="1" dirty="0"/>
                  <a:t>, </a:t>
                </a:r>
                <a:r>
                  <a:rPr lang="es-ES_tradnl" sz="2400" i="1" dirty="0">
                    <a:solidFill>
                      <a:schemeClr val="accent4">
                        <a:lumMod val="75000"/>
                      </a:schemeClr>
                    </a:solidFill>
                  </a:rPr>
                  <a:t>Método = L y P</a:t>
                </a:r>
                <a:r>
                  <a:rPr lang="es-ES_tradnl" sz="2400" i="1" dirty="0"/>
                  <a:t>, </a:t>
                </a:r>
                <a:r>
                  <a:rPr lang="es-ES_tradnl" sz="2400" i="1" dirty="0">
                    <a:solidFill>
                      <a:schemeClr val="accent6">
                        <a:lumMod val="75000"/>
                      </a:schemeClr>
                    </a:solidFill>
                  </a:rPr>
                  <a:t>Puntuación = Alta</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d>
                  </m:oMath>
                </a14:m>
                <a:r>
                  <a:rPr lang="es-ES_tradnl" sz="2400" dirty="0"/>
                  <a:t> =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solidFill>
                              <a:srgbClr val="C00000"/>
                            </a:solidFill>
                            <a:latin typeface="Cambria Math" panose="02040503050406030204" pitchFamily="18" charset="0"/>
                          </a:rPr>
                          <m:t>𝐷𝑒𝑠𝑎𝑝𝑟𝑢𝑒𝑏𝑎</m:t>
                        </m:r>
                      </m:e>
                    </m:d>
                  </m:oMath>
                </a14:m>
                <a:br>
                  <a:rPr lang="en-US" sz="2400" dirty="0"/>
                </a:br>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𝐿𝑦𝑃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𝐴𝑙𝑡𝑎</m:t>
                        </m:r>
                        <m:r>
                          <a:rPr lang="en-US" sz="2400" i="1">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𝐴𝑙𝑡𝑜</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𝐿𝑦𝑃</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den>
                    </m:f>
                  </m:oMath>
                </a14:m>
                <a:r>
                  <a:rPr lang="es-ES_tradnl" sz="24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0.25 ∗ 0.25 ∗ 0.25 ∗ 0.4</m:t>
                        </m:r>
                      </m:num>
                      <m:den>
                        <m:r>
                          <a:rPr lang="en-US" sz="2400" b="0" i="1" smtClean="0">
                            <a:latin typeface="Cambria Math" panose="02040503050406030204" pitchFamily="18" charset="0"/>
                          </a:rPr>
                          <m:t>0.3 ∗ 0.4 ∗0.5</m:t>
                        </m:r>
                      </m:den>
                    </m:f>
                    <m:r>
                      <a:rPr lang="en-US" sz="2400" b="0" i="1" smtClean="0">
                        <a:latin typeface="Cambria Math" panose="02040503050406030204" pitchFamily="18" charset="0"/>
                      </a:rPr>
                      <m:t>= </m:t>
                    </m:r>
                  </m:oMath>
                </a14:m>
                <a:r>
                  <a:rPr lang="es-ES_tradnl" sz="2400" dirty="0"/>
                  <a:t>0.10</a:t>
                </a:r>
              </a:p>
              <a:p>
                <a:pPr marL="0" indent="0">
                  <a:buNone/>
                </a:pP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4E5192D5-FDE7-B46F-A934-C46C2275AC2D}"/>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2695493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Normalizamos:</a:t>
                </a:r>
                <a:br>
                  <a:rPr lang="es-ES_tradnl" sz="2400" dirty="0"/>
                </a:br>
                <a:endParaRPr lang="es-ES_tradnl"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𝑆𝑢𝑚𝑎</m:t>
                      </m:r>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=1.11+0.10=1.21</m:t>
                      </m:r>
                    </m:oMath>
                  </m:oMathPara>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1.11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0.92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0.08 </a:t>
                </a:r>
              </a:p>
              <a:p>
                <a:pPr marL="0" indent="0">
                  <a:buNone/>
                </a:pPr>
                <a:br>
                  <a:rPr lang="es-ES_tradnl" sz="2400" dirty="0"/>
                </a:b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1222557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FA62B-1E54-22D9-0F84-363EEE3036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0C43A-F038-78AB-AE91-5442F96A5645}"/>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E62AB059-AFD8-F046-0089-2D3427482AAD}"/>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1EEA85A0-5BCE-59ED-FA79-ADF70A63DF84}"/>
                  </a:ext>
                </a:extLst>
              </p:cNvPr>
              <p:cNvSpPr>
                <a:spLocks noGrp="1"/>
              </p:cNvSpPr>
              <p:nvPr>
                <p:ph idx="1"/>
              </p:nvPr>
            </p:nvSpPr>
            <p:spPr>
              <a:xfrm>
                <a:off x="700636" y="1766047"/>
                <a:ext cx="10691264" cy="4163166"/>
              </a:xfrm>
            </p:spPr>
            <p:txBody>
              <a:bodyPr>
                <a:normAutofit/>
              </a:bodyPr>
              <a:lstStyle/>
              <a:p>
                <a:pPr marL="0" indent="0">
                  <a:buNone/>
                </a:pPr>
                <a:r>
                  <a:rPr lang="es-ES_tradnl" sz="2400" dirty="0"/>
                  <a:t>Normalizamos:</a:t>
                </a:r>
                <a:br>
                  <a:rPr lang="es-ES_tradnl" sz="2400" dirty="0"/>
                </a:br>
                <a:endParaRPr lang="es-ES_tradnl"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𝑆𝑢𝑚𝑎</m:t>
                      </m:r>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=1.11+0.10=1.21</m:t>
                      </m:r>
                    </m:oMath>
                  </m:oMathPara>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1.11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0.92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0.08 </a:t>
                </a:r>
              </a:p>
              <a:p>
                <a:pPr marL="0" indent="0">
                  <a:buNone/>
                </a:pPr>
                <a:br>
                  <a:rPr lang="es-ES_tradnl" sz="2400" dirty="0"/>
                </a:br>
                <a:r>
                  <a:rPr lang="es-ES_tradnl" sz="2400" dirty="0"/>
                  <a:t>Dado que, si un alumno le dedica muchas horas, estudia practicando y leyendo, y tiene buenas notas, es muy probable que </a:t>
                </a:r>
                <a:r>
                  <a:rPr lang="es-ES_tradnl" sz="2400" b="1" dirty="0">
                    <a:solidFill>
                      <a:srgbClr val="00B050"/>
                    </a:solidFill>
                  </a:rPr>
                  <a:t>apruebe el examen</a:t>
                </a:r>
                <a:r>
                  <a:rPr lang="es-ES_tradnl" sz="2400" dirty="0"/>
                  <a:t>.</a:t>
                </a:r>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1EEA85A0-5BCE-59ED-FA79-ADF70A63DF84}"/>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r="-1186"/>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B932DB7D-8417-FACA-FE93-A920B5E57A66}"/>
              </a:ext>
            </a:extLst>
          </p:cNvPr>
          <p:cNvSpPr/>
          <p:nvPr/>
        </p:nvSpPr>
        <p:spPr>
          <a:xfrm>
            <a:off x="715383" y="3123446"/>
            <a:ext cx="2951270" cy="68806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66334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7EC21-0E6A-7073-FAEF-761F52A590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0F2CF-71B0-8EB3-08C7-1930960D046D}"/>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221DCE02-9C8B-95AB-EB8F-6F9F0F3580C4}"/>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8655DC54-E7BA-B4FC-78C5-2354BC2658C1}"/>
                  </a:ext>
                </a:extLst>
              </p:cNvPr>
              <p:cNvSpPr>
                <a:spLocks noGrp="1"/>
              </p:cNvSpPr>
              <p:nvPr>
                <p:ph idx="1"/>
              </p:nvPr>
            </p:nvSpPr>
            <p:spPr>
              <a:xfrm>
                <a:off x="700636" y="1766047"/>
                <a:ext cx="10691264" cy="4163166"/>
              </a:xfrm>
            </p:spPr>
            <p:txBody>
              <a:bodyPr>
                <a:normAutofit/>
              </a:bodyPr>
              <a:lstStyle/>
              <a:p>
                <a:pPr marL="0" indent="0">
                  <a:buNone/>
                </a:pPr>
                <a:r>
                  <a:rPr lang="es-ES_tradnl" sz="2400" dirty="0"/>
                  <a:t>Normalizamos:</a:t>
                </a:r>
                <a:br>
                  <a:rPr lang="es-ES_tradnl" sz="2400" dirty="0"/>
                </a:br>
                <a:endParaRPr lang="es-ES_tradnl"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𝑆𝑢𝑚𝑎</m:t>
                      </m:r>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=1.11+0.10=1.21</m:t>
                      </m:r>
                    </m:oMath>
                  </m:oMathPara>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1.11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0.92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0.08 </a:t>
                </a:r>
              </a:p>
              <a:p>
                <a:pPr marL="0" indent="0">
                  <a:buNone/>
                </a:pPr>
                <a:br>
                  <a:rPr lang="es-ES_tradnl" sz="2400" dirty="0"/>
                </a:br>
                <a:r>
                  <a:rPr lang="es-ES_tradnl" sz="2400" dirty="0"/>
                  <a:t>Dado que, si un alumno le dedica muchas horas, estudia practicando y leyendo, y tiene buenas notas, es muy probable que </a:t>
                </a:r>
                <a:r>
                  <a:rPr lang="es-ES_tradnl" sz="2400" b="1" dirty="0">
                    <a:solidFill>
                      <a:srgbClr val="00B050"/>
                    </a:solidFill>
                  </a:rPr>
                  <a:t>apruebe el examen</a:t>
                </a:r>
                <a:r>
                  <a:rPr lang="es-ES_tradnl" sz="2400" dirty="0"/>
                  <a:t>.</a:t>
                </a:r>
              </a:p>
            </p:txBody>
          </p:sp>
        </mc:Choice>
        <mc:Fallback xmlns="">
          <p:sp>
            <p:nvSpPr>
              <p:cNvPr id="14" name="Content Placeholder 3">
                <a:extLst>
                  <a:ext uri="{FF2B5EF4-FFF2-40B4-BE49-F238E27FC236}">
                    <a16:creationId xmlns:a16="http://schemas.microsoft.com/office/drawing/2014/main" id="{8655DC54-E7BA-B4FC-78C5-2354BC2658C1}"/>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r="-1186"/>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611432EA-61D2-E858-723D-0DD2EC8C4E5B}"/>
              </a:ext>
            </a:extLst>
          </p:cNvPr>
          <p:cNvSpPr/>
          <p:nvPr/>
        </p:nvSpPr>
        <p:spPr>
          <a:xfrm>
            <a:off x="715383" y="3123446"/>
            <a:ext cx="2951270" cy="68806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A5011B67-5027-F029-D748-A2A5EC62B4F0}"/>
              </a:ext>
            </a:extLst>
          </p:cNvPr>
          <p:cNvSpPr/>
          <p:nvPr/>
        </p:nvSpPr>
        <p:spPr>
          <a:xfrm>
            <a:off x="1283819" y="2393576"/>
            <a:ext cx="9789459" cy="207084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En el contexto del clasificador </a:t>
            </a:r>
            <a:r>
              <a:rPr lang="es-ES_tradnl" dirty="0" err="1"/>
              <a:t>Naive</a:t>
            </a:r>
            <a:r>
              <a:rPr lang="es-ES_tradnl" dirty="0"/>
              <a:t> Bayes, las probabilidades condicionales pueden sumar más de uno debido a la independencia asumida entre las características, lo que puede resultar en una </a:t>
            </a:r>
            <a:r>
              <a:rPr lang="es-ES_tradnl" b="1" dirty="0"/>
              <a:t>sobreestimación</a:t>
            </a:r>
            <a:r>
              <a:rPr lang="es-ES_tradnl" dirty="0"/>
              <a:t>. </a:t>
            </a:r>
          </a:p>
          <a:p>
            <a:pPr algn="ctr"/>
            <a:endParaRPr lang="es-ES_tradnl" dirty="0"/>
          </a:p>
          <a:p>
            <a:pPr algn="ctr"/>
            <a:r>
              <a:rPr lang="es-ES_tradnl" dirty="0"/>
              <a:t>Aunque una probabilidad no puede ser mayor que uno, en este contexto, este valor no invalida el resultado. Sin embargo, para interpretarlas como una distribución de probabilidad válida, se requiere </a:t>
            </a:r>
            <a:r>
              <a:rPr lang="es-ES_tradnl" b="1" dirty="0"/>
              <a:t>normalizar</a:t>
            </a:r>
            <a:r>
              <a:rPr lang="es-ES_tradnl" dirty="0"/>
              <a:t>.</a:t>
            </a:r>
          </a:p>
        </p:txBody>
      </p:sp>
    </p:spTree>
    <p:extLst>
      <p:ext uri="{BB962C8B-B14F-4D97-AF65-F5344CB8AC3E}">
        <p14:creationId xmlns:p14="http://schemas.microsoft.com/office/powerpoint/2010/main" val="2973696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lnSpcReduction="20000"/>
          </a:bodyPr>
          <a:lstStyle/>
          <a:p>
            <a:pPr marL="0" indent="0">
              <a:buNone/>
            </a:pPr>
            <a:r>
              <a:rPr lang="es-ES" sz="2400" dirty="0"/>
              <a:t>La regresión y la clasificación son problemas muy similares entre sí. En ambos buscamos predecir una variable, pero la diferencia radica en que la regresión predice una variable </a:t>
            </a:r>
            <a:r>
              <a:rPr lang="es-ES" sz="2400" b="1" dirty="0">
                <a:solidFill>
                  <a:schemeClr val="accent6">
                    <a:lumMod val="60000"/>
                    <a:lumOff val="40000"/>
                  </a:schemeClr>
                </a:solidFill>
              </a:rPr>
              <a:t>numérica</a:t>
            </a:r>
            <a:r>
              <a:rPr lang="es-ES" sz="2400" dirty="0"/>
              <a:t> y la </a:t>
            </a:r>
            <a:r>
              <a:rPr lang="es-ES" sz="2400" b="1" dirty="0">
                <a:solidFill>
                  <a:schemeClr val="accent1"/>
                </a:solidFill>
              </a:rPr>
              <a:t>clasificación</a:t>
            </a:r>
            <a:r>
              <a:rPr lang="es-ES" sz="2400" dirty="0"/>
              <a:t> una </a:t>
            </a:r>
            <a:r>
              <a:rPr lang="es-ES" sz="2400" b="1" dirty="0">
                <a:solidFill>
                  <a:schemeClr val="accent1"/>
                </a:solidFill>
              </a:rPr>
              <a:t>categórica</a:t>
            </a:r>
            <a:r>
              <a:rPr lang="es-ES" sz="2400" dirty="0"/>
              <a:t>.</a:t>
            </a:r>
          </a:p>
          <a:p>
            <a:pPr marL="0" indent="0">
              <a:buNone/>
            </a:pPr>
            <a:r>
              <a:rPr lang="es-ES" sz="2400" dirty="0"/>
              <a:t>¿Por qué no usar regresión para predecir respuestas cualitativas?</a:t>
            </a:r>
          </a:p>
          <a:p>
            <a:pPr marL="0" indent="0">
              <a:buNone/>
            </a:pPr>
            <a:r>
              <a:rPr lang="es-ES" sz="2400" dirty="0"/>
              <a:t>Tomemos el ejemplo de los pacientes que llegan a la guardia. Supongamos que hay tres diagnósticos:</a:t>
            </a:r>
          </a:p>
          <a:p>
            <a:r>
              <a:rPr lang="es-ES" sz="2400" b="1" dirty="0">
                <a:solidFill>
                  <a:schemeClr val="accent3"/>
                </a:solidFill>
              </a:rPr>
              <a:t>ACV: </a:t>
            </a:r>
            <a:r>
              <a:rPr lang="es-ES" sz="2400" b="1" i="1" dirty="0">
                <a:solidFill>
                  <a:schemeClr val="accent3"/>
                </a:solidFill>
              </a:rPr>
              <a:t>Accidente cerebrovascular</a:t>
            </a:r>
          </a:p>
          <a:p>
            <a:r>
              <a:rPr lang="es-ES" sz="2400" b="1" dirty="0">
                <a:solidFill>
                  <a:schemeClr val="accent5"/>
                </a:solidFill>
              </a:rPr>
              <a:t>Sobredosis</a:t>
            </a:r>
          </a:p>
          <a:p>
            <a:r>
              <a:rPr lang="es-ES" sz="2400" b="1" dirty="0">
                <a:solidFill>
                  <a:srgbClr val="92D050"/>
                </a:solidFill>
              </a:rPr>
              <a:t>Ataques epilépticos</a:t>
            </a:r>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Tree>
    <p:extLst>
      <p:ext uri="{BB962C8B-B14F-4D97-AF65-F5344CB8AC3E}">
        <p14:creationId xmlns:p14="http://schemas.microsoft.com/office/powerpoint/2010/main" val="4059527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El </a:t>
                </a:r>
                <a:r>
                  <a:rPr lang="es-ES_tradnl" sz="2400" b="1" dirty="0">
                    <a:solidFill>
                      <a:schemeClr val="accent6"/>
                    </a:solidFill>
                  </a:rPr>
                  <a:t>denominador es siempre el mismo</a:t>
                </a:r>
              </a:p>
              <a:p>
                <a:pPr marL="0" indent="0">
                  <a:buNone/>
                </a:pPr>
                <a:r>
                  <a:rPr lang="es-ES_tradnl" sz="2400" dirty="0"/>
                  <a:t>Si solo nos interesa clasificar, solo se calcula el numerador:</a:t>
                </a:r>
              </a:p>
              <a:p>
                <a:pPr marL="0" indent="0">
                  <a:buNone/>
                </a:pPr>
                <a:endParaRPr lang="es-ES_tradnl" sz="2400" dirty="0"/>
              </a:p>
              <a:p>
                <a14:m>
                  <m:oMath xmlns:m="http://schemas.openxmlformats.org/officeDocument/2006/math">
                    <m:r>
                      <a:rPr lang="en-US" sz="2400" i="1" smtClean="0">
                        <a:solidFill>
                          <a:srgbClr val="00B050"/>
                        </a:solidFill>
                        <a:latin typeface="Cambria Math" panose="02040503050406030204" pitchFamily="18" charset="0"/>
                      </a:rPr>
                      <m:t>𝑃</m:t>
                    </m:r>
                    <m:d>
                      <m:dPr>
                        <m:ctrlPr>
                          <a:rPr lang="en-US" sz="2400" i="1">
                            <a:solidFill>
                              <a:srgbClr val="00B050"/>
                            </a:solidFill>
                            <a:latin typeface="Cambria Math" panose="02040503050406030204" pitchFamily="18" charset="0"/>
                          </a:rPr>
                        </m:ctrlPr>
                      </m:dPr>
                      <m:e>
                        <m:r>
                          <a:rPr lang="en-US" sz="2400" b="0" i="1" smtClean="0">
                            <a:solidFill>
                              <a:srgbClr val="00B050"/>
                            </a:solidFill>
                            <a:latin typeface="Cambria Math" panose="02040503050406030204" pitchFamily="18" charset="0"/>
                          </a:rPr>
                          <m:t>𝐻</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𝐸</m:t>
                        </m:r>
                      </m:e>
                    </m:d>
                    <m:r>
                      <a:rPr lang="en-US" sz="2400" b="0" i="1" smtClean="0">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0.333 ∗ 0.5 ∗ 0.667 ∗ 0.6</m:t>
                    </m:r>
                    <m:r>
                      <a:rPr lang="en-US" sz="2400" b="0" i="1" smtClean="0">
                        <a:solidFill>
                          <a:srgbClr val="00B050"/>
                        </a:solidFill>
                        <a:latin typeface="Cambria Math" panose="02040503050406030204" pitchFamily="18" charset="0"/>
                      </a:rPr>
                      <m:t>=0.06663</m:t>
                    </m:r>
                  </m:oMath>
                </a14:m>
                <a:r>
                  <a:rPr lang="es-ES_tradnl" sz="2400" dirty="0">
                    <a:solidFill>
                      <a:srgbClr val="00B050"/>
                    </a:solidFill>
                  </a:rPr>
                  <a:t> </a:t>
                </a:r>
              </a:p>
              <a:p>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0.25 ∗ 0.25 ∗ 0.25 ∗ 0</m:t>
                    </m:r>
                    <m:r>
                      <a:rPr lang="en-US" sz="2400" b="0" i="1" smtClean="0">
                        <a:latin typeface="Cambria Math" panose="02040503050406030204" pitchFamily="18" charset="0"/>
                      </a:rPr>
                      <m:t>.4=0.00625</m:t>
                    </m:r>
                  </m:oMath>
                </a14:m>
                <a:r>
                  <a:rPr lang="es-ES_tradnl" sz="2400" dirty="0"/>
                  <a:t> </a:t>
                </a:r>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476475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mc:Choice xmlns:a14="http://schemas.microsoft.com/office/drawing/2010/main"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A veces, si no tenemos valores en alguna combinación, ya sea por un </a:t>
                </a:r>
                <a:r>
                  <a:rPr lang="es-ES_tradnl" sz="2400" i="1" dirty="0" err="1">
                    <a:solidFill>
                      <a:schemeClr val="accent3"/>
                    </a:solidFill>
                  </a:rPr>
                  <a:t>dataset</a:t>
                </a:r>
                <a:r>
                  <a:rPr lang="es-ES_tradnl" sz="2400" i="1" dirty="0">
                    <a:solidFill>
                      <a:schemeClr val="accent3"/>
                    </a:solidFill>
                  </a:rPr>
                  <a:t> pequeño o falta de datos</a:t>
                </a:r>
                <a:r>
                  <a:rPr lang="es-ES_tradnl" sz="2400" dirty="0"/>
                  <a:t>, esto puede afectar el resultado.</a:t>
                </a:r>
              </a:p>
              <a:p>
                <a:pPr marL="0" indent="0">
                  <a:buNone/>
                </a:pPr>
                <a:r>
                  <a:rPr lang="es-ES_tradnl" sz="2400" dirty="0"/>
                  <a:t>Por ejemplo, si queremos ver si el alumno aprueba si </a:t>
                </a:r>
                <a:r>
                  <a:rPr lang="es-ES_tradnl" sz="2400" i="1" dirty="0">
                    <a:solidFill>
                      <a:schemeClr val="accent1"/>
                    </a:solidFill>
                  </a:rPr>
                  <a:t>estudio mucho tiempo</a:t>
                </a:r>
                <a:r>
                  <a:rPr lang="es-ES_tradnl" sz="2400" dirty="0"/>
                  <a:t>, </a:t>
                </a:r>
                <a:r>
                  <a:rPr lang="es-ES_tradnl" sz="2400" i="1" dirty="0">
                    <a:solidFill>
                      <a:schemeClr val="accent4"/>
                    </a:solidFill>
                  </a:rPr>
                  <a:t>realizo practica y lecturas</a:t>
                </a:r>
                <a:r>
                  <a:rPr lang="es-ES_tradnl" sz="2400" dirty="0"/>
                  <a:t>, y </a:t>
                </a:r>
                <a:r>
                  <a:rPr lang="es-ES_tradnl" sz="2400" i="1" dirty="0">
                    <a:solidFill>
                      <a:schemeClr val="accent6"/>
                    </a:solidFill>
                  </a:rPr>
                  <a:t>venia con puntuación baja en exámenes anteriores </a:t>
                </a:r>
                <a:r>
                  <a:rPr lang="es-ES_tradnl" sz="2400" dirty="0"/>
                  <a:t>:</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0.333 ∗ 0.5 ∗</m:t>
                    </m:r>
                    <m:r>
                      <a:rPr lang="en-US" sz="2400" b="1" i="1" smtClean="0">
                        <a:solidFill>
                          <a:srgbClr val="FF0000"/>
                        </a:solidFill>
                        <a:latin typeface="Cambria Math" panose="02040503050406030204" pitchFamily="18" charset="0"/>
                      </a:rPr>
                      <m:t>𝟎</m:t>
                    </m:r>
                    <m:r>
                      <a:rPr lang="en-US" sz="2400" i="1">
                        <a:solidFill>
                          <a:schemeClr val="tx1"/>
                        </a:solidFill>
                        <a:latin typeface="Cambria Math" panose="02040503050406030204" pitchFamily="18" charset="0"/>
                      </a:rPr>
                      <m:t> ∗ 0.6</m:t>
                    </m:r>
                    <m:r>
                      <a:rPr lang="en-US" sz="2400" b="0" i="1" smtClean="0">
                        <a:solidFill>
                          <a:schemeClr val="tx1"/>
                        </a:solidFill>
                        <a:latin typeface="Cambria Math" panose="02040503050406030204" pitchFamily="18" charset="0"/>
                      </a:rPr>
                      <m:t>=</m:t>
                    </m:r>
                    <m:r>
                      <a:rPr lang="en-US" sz="2400" b="1" i="1" smtClean="0">
                        <a:solidFill>
                          <a:srgbClr val="FF0000"/>
                        </a:solidFill>
                        <a:latin typeface="Cambria Math" panose="02040503050406030204" pitchFamily="18" charset="0"/>
                      </a:rPr>
                      <m:t>𝟎</m:t>
                    </m:r>
                  </m:oMath>
                </a14:m>
                <a:r>
                  <a:rPr lang="es-ES_tradnl" sz="2400" dirty="0">
                    <a:solidFill>
                      <a:schemeClr val="tx1"/>
                    </a:solidFill>
                  </a:rPr>
                  <a:t> </a:t>
                </a:r>
              </a:p>
              <a:p>
                <a:pPr marL="0" indent="0">
                  <a:buNone/>
                </a:pPr>
                <a:r>
                  <a:rPr lang="es-ES_tradnl" sz="2400" dirty="0"/>
                  <a:t>Podemos mitigar este problema, </a:t>
                </a:r>
                <a:r>
                  <a:rPr lang="es-ES_tradnl" sz="2400" b="1" dirty="0">
                    <a:solidFill>
                      <a:schemeClr val="accent3"/>
                    </a:solidFill>
                  </a:rPr>
                  <a:t>sumando un valor </a:t>
                </a:r>
                <a:r>
                  <a:rPr lang="es-ES_tradnl" sz="2400" dirty="0"/>
                  <a:t>a cada uno de los valores en la tabla de frecuencias.</a:t>
                </a:r>
              </a:p>
            </p:txBody>
          </p:sp>
        </mc:Choice>
        <mc:Fallback>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2907240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10" name="Table 9">
            <a:extLst>
              <a:ext uri="{FF2B5EF4-FFF2-40B4-BE49-F238E27FC236}">
                <a16:creationId xmlns:a16="http://schemas.microsoft.com/office/drawing/2014/main" id="{CBE5F782-13BA-4126-E2EE-B26B03438B69}"/>
              </a:ext>
            </a:extLst>
          </p:cNvPr>
          <p:cNvGraphicFramePr>
            <a:graphicFrameLocks noGrp="1"/>
          </p:cNvGraphicFramePr>
          <p:nvPr>
            <p:extLst>
              <p:ext uri="{D42A27DB-BD31-4B8C-83A1-F6EECF244321}">
                <p14:modId xmlns:p14="http://schemas.microsoft.com/office/powerpoint/2010/main" val="1902551645"/>
              </p:ext>
            </p:extLst>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r>
                        <a:rPr lang="es-ES_tradnl" sz="1400" b="1" dirty="0">
                          <a:solidFill>
                            <a:srgbClr val="FF0000"/>
                          </a:solidFill>
                        </a:rPr>
                        <a:t>+1</a:t>
                      </a:r>
                      <a:r>
                        <a:rPr lang="es-ES_tradnl" sz="1400" dirty="0"/>
                        <a:t>=2</a:t>
                      </a:r>
                    </a:p>
                  </a:txBody>
                  <a:tcPr/>
                </a:tc>
                <a:tc>
                  <a:txBody>
                    <a:bodyPr/>
                    <a:lstStyle/>
                    <a:p>
                      <a:r>
                        <a:rPr lang="es-ES_tradnl" sz="1400" dirty="0"/>
                        <a:t>2</a:t>
                      </a:r>
                      <a:r>
                        <a:rPr lang="es-ES_tradnl" sz="1400" b="1" dirty="0">
                          <a:solidFill>
                            <a:srgbClr val="FF0000"/>
                          </a:solidFill>
                        </a:rPr>
                        <a:t>+1</a:t>
                      </a:r>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r>
                        <a:rPr lang="es-ES_tradnl" sz="1400" b="1" dirty="0">
                          <a:solidFill>
                            <a:srgbClr val="FF0000"/>
                          </a:solidFill>
                        </a:rPr>
                        <a:t>+1</a:t>
                      </a:r>
                      <a:r>
                        <a:rPr lang="es-ES_tradnl" sz="1400" dirty="0"/>
                        <a:t>=4</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r>
                        <a:rPr lang="es-ES_tradnl" sz="1400" b="1" dirty="0">
                          <a:solidFill>
                            <a:srgbClr val="FF0000"/>
                          </a:solidFill>
                        </a:rPr>
                        <a:t>+1</a:t>
                      </a:r>
                      <a:r>
                        <a:rPr lang="es-ES_tradnl" sz="1400" dirty="0"/>
                        <a:t>=3</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263595187"/>
                  </a:ext>
                </a:extLst>
              </a:tr>
            </a:tbl>
          </a:graphicData>
        </a:graphic>
      </p:graphicFrame>
      <p:graphicFrame>
        <p:nvGraphicFramePr>
          <p:cNvPr id="11" name="Table 10">
            <a:extLst>
              <a:ext uri="{FF2B5EF4-FFF2-40B4-BE49-F238E27FC236}">
                <a16:creationId xmlns:a16="http://schemas.microsoft.com/office/drawing/2014/main" id="{67DD6D7B-F486-A5CD-6E76-5F971AF3AB06}"/>
              </a:ext>
            </a:extLst>
          </p:cNvPr>
          <p:cNvGraphicFramePr>
            <a:graphicFrameLocks noGrp="1"/>
          </p:cNvGraphicFramePr>
          <p:nvPr>
            <p:extLst>
              <p:ext uri="{D42A27DB-BD31-4B8C-83A1-F6EECF244321}">
                <p14:modId xmlns:p14="http://schemas.microsoft.com/office/powerpoint/2010/main" val="3713403906"/>
              </p:ext>
            </p:extLst>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r>
                        <a:rPr lang="es-ES_tradnl" sz="1400" b="1" dirty="0">
                          <a:solidFill>
                            <a:srgbClr val="FF0000"/>
                          </a:solidFill>
                        </a:rPr>
                        <a:t>+1</a:t>
                      </a:r>
                      <a:r>
                        <a:rPr lang="es-ES_tradnl" sz="1400" dirty="0"/>
                        <a:t>=2</a:t>
                      </a:r>
                    </a:p>
                  </a:txBody>
                  <a:tcPr/>
                </a:tc>
                <a:tc>
                  <a:txBody>
                    <a:bodyPr/>
                    <a:lstStyle/>
                    <a:p>
                      <a:r>
                        <a:rPr lang="es-ES_tradnl" sz="1400" dirty="0"/>
                        <a:t>2</a:t>
                      </a:r>
                      <a:r>
                        <a:rPr lang="es-ES_tradnl" sz="1400" b="1" dirty="0">
                          <a:solidFill>
                            <a:srgbClr val="FF0000"/>
                          </a:solidFill>
                        </a:rPr>
                        <a:t>+1</a:t>
                      </a:r>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r>
                        <a:rPr lang="es-ES_tradnl" sz="1400" b="1" dirty="0">
                          <a:solidFill>
                            <a:srgbClr val="FF0000"/>
                          </a:solidFill>
                        </a:rPr>
                        <a:t>+1</a:t>
                      </a:r>
                      <a:r>
                        <a:rPr lang="es-ES_tradnl" sz="1400" dirty="0"/>
                        <a:t>=3</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r>
                        <a:rPr lang="es-ES_tradnl" sz="1400" b="1" dirty="0">
                          <a:solidFill>
                            <a:srgbClr val="FF0000"/>
                          </a:solidFill>
                        </a:rPr>
                        <a:t>+1</a:t>
                      </a:r>
                      <a:r>
                        <a:rPr lang="es-ES_tradnl" sz="1400" dirty="0"/>
                        <a:t>=4</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263595187"/>
                  </a:ext>
                </a:extLst>
              </a:tr>
            </a:tbl>
          </a:graphicData>
        </a:graphic>
      </p:graphicFrame>
      <p:graphicFrame>
        <p:nvGraphicFramePr>
          <p:cNvPr id="12" name="Table 11">
            <a:extLst>
              <a:ext uri="{FF2B5EF4-FFF2-40B4-BE49-F238E27FC236}">
                <a16:creationId xmlns:a16="http://schemas.microsoft.com/office/drawing/2014/main" id="{CED575FB-00E3-6B72-477A-CBA87B066927}"/>
              </a:ext>
            </a:extLst>
          </p:cNvPr>
          <p:cNvGraphicFramePr>
            <a:graphicFrameLocks noGrp="1"/>
          </p:cNvGraphicFramePr>
          <p:nvPr>
            <p:extLst>
              <p:ext uri="{D42A27DB-BD31-4B8C-83A1-F6EECF244321}">
                <p14:modId xmlns:p14="http://schemas.microsoft.com/office/powerpoint/2010/main" val="3237797218"/>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r>
                        <a:rPr lang="es-ES_tradnl" sz="1400" b="1" dirty="0">
                          <a:solidFill>
                            <a:srgbClr val="FF0000"/>
                          </a:solidFill>
                        </a:rPr>
                        <a:t>+1</a:t>
                      </a:r>
                      <a:r>
                        <a:rPr lang="es-ES_tradnl" sz="1400" dirty="0"/>
                        <a:t>=1</a:t>
                      </a:r>
                    </a:p>
                  </a:txBody>
                  <a:tcPr/>
                </a:tc>
                <a:tc>
                  <a:txBody>
                    <a:bodyPr/>
                    <a:lstStyle/>
                    <a:p>
                      <a:r>
                        <a:rPr lang="es-ES_tradnl" sz="1400" dirty="0"/>
                        <a:t>3</a:t>
                      </a:r>
                      <a:r>
                        <a:rPr lang="es-ES_tradnl" sz="1400" b="1" dirty="0">
                          <a:solidFill>
                            <a:srgbClr val="FF0000"/>
                          </a:solidFill>
                        </a:rPr>
                        <a:t>+1</a:t>
                      </a:r>
                      <a:r>
                        <a:rPr lang="es-ES_tradnl" sz="1400" dirty="0"/>
                        <a:t>=4</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r>
                        <a:rPr lang="es-ES_tradnl" sz="1400" b="1" dirty="0">
                          <a:solidFill>
                            <a:srgbClr val="FF0000"/>
                          </a:solidFill>
                        </a:rPr>
                        <a:t>+1</a:t>
                      </a:r>
                      <a:r>
                        <a:rPr lang="es-ES_tradnl" sz="1400" dirty="0"/>
                        <a:t>=3</a:t>
                      </a:r>
                    </a:p>
                  </a:txBody>
                  <a:tcPr/>
                </a:tc>
                <a:tc>
                  <a:txBody>
                    <a:bodyPr/>
                    <a:lstStyle/>
                    <a:p>
                      <a:r>
                        <a:rPr lang="es-ES_tradnl" sz="1400" dirty="0"/>
                        <a:t>0</a:t>
                      </a:r>
                      <a:r>
                        <a:rPr lang="es-ES_tradnl" sz="1400" b="1" dirty="0">
                          <a:solidFill>
                            <a:srgbClr val="FF0000"/>
                          </a:solidFill>
                        </a:rPr>
                        <a:t>+1</a:t>
                      </a:r>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r>
                        <a:rPr lang="es-ES_tradnl" sz="1400" b="1" dirty="0">
                          <a:solidFill>
                            <a:srgbClr val="FF0000"/>
                          </a:solidFill>
                        </a:rPr>
                        <a:t>+1</a:t>
                      </a:r>
                      <a:r>
                        <a:rPr lang="es-ES_tradnl" sz="1400" dirty="0"/>
                        <a:t>=5</a:t>
                      </a:r>
                    </a:p>
                  </a:txBody>
                  <a:tcPr/>
                </a:tc>
                <a:tc>
                  <a:txBody>
                    <a:bodyPr/>
                    <a:lstStyle/>
                    <a:p>
                      <a:r>
                        <a:rPr lang="es-ES_tradnl" sz="1400" dirty="0"/>
                        <a:t>1</a:t>
                      </a:r>
                      <a:r>
                        <a:rPr lang="es-ES_tradnl" sz="1400" b="1" dirty="0">
                          <a:solidFill>
                            <a:srgbClr val="FF0000"/>
                          </a:solidFill>
                        </a:rPr>
                        <a:t>+1</a:t>
                      </a:r>
                      <a:r>
                        <a:rPr lang="es-ES_tradnl" sz="1400" dirty="0"/>
                        <a:t>=2</a:t>
                      </a:r>
                    </a:p>
                  </a:txBody>
                  <a:tcPr/>
                </a:tc>
                <a:extLst>
                  <a:ext uri="{0D108BD9-81ED-4DB2-BD59-A6C34878D82A}">
                    <a16:rowId xmlns:a16="http://schemas.microsoft.com/office/drawing/2014/main" val="263595187"/>
                  </a:ext>
                </a:extLst>
              </a:tr>
            </a:tbl>
          </a:graphicData>
        </a:graphic>
      </p:graphicFrame>
    </p:spTree>
    <p:extLst>
      <p:ext uri="{BB962C8B-B14F-4D97-AF65-F5344CB8AC3E}">
        <p14:creationId xmlns:p14="http://schemas.microsoft.com/office/powerpoint/2010/main" val="3070982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10" name="Table 9">
            <a:extLst>
              <a:ext uri="{FF2B5EF4-FFF2-40B4-BE49-F238E27FC236}">
                <a16:creationId xmlns:a16="http://schemas.microsoft.com/office/drawing/2014/main" id="{CBE5F782-13BA-4126-E2EE-B26B03438B69}"/>
              </a:ext>
            </a:extLst>
          </p:cNvPr>
          <p:cNvGraphicFramePr>
            <a:graphicFrameLocks noGrp="1"/>
          </p:cNvGraphicFramePr>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1+1=2</a:t>
                      </a:r>
                    </a:p>
                  </a:txBody>
                  <a:tcPr/>
                </a:tc>
                <a:tc>
                  <a:txBody>
                    <a:bodyPr/>
                    <a:lstStyle/>
                    <a:p>
                      <a:r>
                        <a:rPr lang="es-ES_tradnl" sz="1400" dirty="0"/>
                        <a:t>2+1=3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3+1=4</a:t>
                      </a:r>
                    </a:p>
                  </a:txBody>
                  <a:tcPr/>
                </a:tc>
                <a:tc>
                  <a:txBody>
                    <a:bodyPr/>
                    <a:lstStyle/>
                    <a:p>
                      <a:r>
                        <a:rPr lang="es-ES_tradnl" sz="1400" dirty="0"/>
                        <a:t>1+1=2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2+1=3</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11" name="Table 10">
            <a:extLst>
              <a:ext uri="{FF2B5EF4-FFF2-40B4-BE49-F238E27FC236}">
                <a16:creationId xmlns:a16="http://schemas.microsoft.com/office/drawing/2014/main" id="{67DD6D7B-F486-A5CD-6E76-5F971AF3AB06}"/>
              </a:ext>
            </a:extLst>
          </p:cNvPr>
          <p:cNvGraphicFramePr>
            <a:graphicFrameLocks noGrp="1"/>
          </p:cNvGraphicFramePr>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1+1=2</a:t>
                      </a:r>
                    </a:p>
                  </a:txBody>
                  <a:tcPr/>
                </a:tc>
                <a:tc>
                  <a:txBody>
                    <a:bodyPr/>
                    <a:lstStyle/>
                    <a:p>
                      <a:r>
                        <a:rPr lang="es-ES_tradnl" sz="1400" dirty="0"/>
                        <a:t>2+1=3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2+1=3</a:t>
                      </a:r>
                    </a:p>
                  </a:txBody>
                  <a:tcPr/>
                </a:tc>
                <a:tc>
                  <a:txBody>
                    <a:bodyPr/>
                    <a:lstStyle/>
                    <a:p>
                      <a:r>
                        <a:rPr lang="es-ES_tradnl" sz="1400" dirty="0"/>
                        <a:t>1+1=2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3+1=4</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12" name="Table 11">
            <a:extLst>
              <a:ext uri="{FF2B5EF4-FFF2-40B4-BE49-F238E27FC236}">
                <a16:creationId xmlns:a16="http://schemas.microsoft.com/office/drawing/2014/main" id="{CED575FB-00E3-6B72-477A-CBA87B066927}"/>
              </a:ext>
            </a:extLst>
          </p:cNvPr>
          <p:cNvGraphicFramePr>
            <a:graphicFrameLocks noGrp="1"/>
          </p:cNvGraphicFramePr>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0+1=1</a:t>
                      </a:r>
                    </a:p>
                  </a:txBody>
                  <a:tcPr/>
                </a:tc>
                <a:tc>
                  <a:txBody>
                    <a:bodyPr/>
                    <a:lstStyle/>
                    <a:p>
                      <a:r>
                        <a:rPr lang="es-ES_tradnl" sz="1400" dirty="0"/>
                        <a:t>3+1=4</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2+1=3</a:t>
                      </a:r>
                    </a:p>
                  </a:txBody>
                  <a:tcPr/>
                </a:tc>
                <a:tc>
                  <a:txBody>
                    <a:bodyPr/>
                    <a:lstStyle/>
                    <a:p>
                      <a:r>
                        <a:rPr lang="es-ES_tradnl" sz="1400" dirty="0"/>
                        <a:t>0+1=1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4+1=5</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3" name="Table 2">
            <a:extLst>
              <a:ext uri="{FF2B5EF4-FFF2-40B4-BE49-F238E27FC236}">
                <a16:creationId xmlns:a16="http://schemas.microsoft.com/office/drawing/2014/main" id="{F2B1EDA8-FE6E-BFFF-A62A-B6CF7B142D91}"/>
              </a:ext>
            </a:extLst>
          </p:cNvPr>
          <p:cNvGraphicFramePr>
            <a:graphicFrameLocks noGrp="1"/>
          </p:cNvGraphicFramePr>
          <p:nvPr>
            <p:extLst>
              <p:ext uri="{D42A27DB-BD31-4B8C-83A1-F6EECF244321}">
                <p14:modId xmlns:p14="http://schemas.microsoft.com/office/powerpoint/2010/main" val="4025692756"/>
              </p:ext>
            </p:extLst>
          </p:nvPr>
        </p:nvGraphicFramePr>
        <p:xfrm>
          <a:off x="861677" y="2130805"/>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2/9</a:t>
                      </a:r>
                    </a:p>
                  </a:txBody>
                  <a:tcPr/>
                </a:tc>
                <a:tc>
                  <a:txBody>
                    <a:bodyPr/>
                    <a:lstStyle/>
                    <a:p>
                      <a:r>
                        <a:rPr lang="es-ES_tradnl" sz="1400" dirty="0"/>
                        <a:t>3/7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4/9</a:t>
                      </a:r>
                    </a:p>
                  </a:txBody>
                  <a:tcPr/>
                </a:tc>
                <a:tc>
                  <a:txBody>
                    <a:bodyPr/>
                    <a:lstStyle/>
                    <a:p>
                      <a:r>
                        <a:rPr lang="es-ES_tradnl" sz="1400" dirty="0"/>
                        <a:t>2/7</a:t>
                      </a:r>
                    </a:p>
                  </a:txBody>
                  <a:tcPr/>
                </a:tc>
                <a:tc>
                  <a:txBody>
                    <a:bodyPr/>
                    <a:lstStyle/>
                    <a:p>
                      <a:r>
                        <a:rPr lang="es-ES_tradnl" sz="1400" dirty="0"/>
                        <a:t>6/16</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3/9</a:t>
                      </a:r>
                    </a:p>
                  </a:txBody>
                  <a:tcPr/>
                </a:tc>
                <a:tc>
                  <a:txBody>
                    <a:bodyPr/>
                    <a:lstStyle/>
                    <a:p>
                      <a:r>
                        <a:rPr lang="es-ES_tradnl" sz="1400" dirty="0"/>
                        <a:t>2/7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9/16</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7/16</a:t>
                      </a:r>
                    </a:p>
                  </a:txBody>
                  <a:tcPr>
                    <a:solidFill>
                      <a:schemeClr val="bg2"/>
                    </a:solidFill>
                  </a:tcPr>
                </a:tc>
                <a:tc>
                  <a:txBody>
                    <a:bodyPr/>
                    <a:lstStyle/>
                    <a:p>
                      <a:r>
                        <a:rPr lang="es-ES_tradnl" sz="1400" dirty="0"/>
                        <a:t>16</a:t>
                      </a:r>
                    </a:p>
                  </a:txBody>
                  <a:tcPr>
                    <a:solidFill>
                      <a:schemeClr val="bg2"/>
                    </a:solidFill>
                  </a:tcPr>
                </a:tc>
                <a:extLst>
                  <a:ext uri="{0D108BD9-81ED-4DB2-BD59-A6C34878D82A}">
                    <a16:rowId xmlns:a16="http://schemas.microsoft.com/office/drawing/2014/main" val="491576964"/>
                  </a:ext>
                </a:extLst>
              </a:tr>
            </a:tbl>
          </a:graphicData>
        </a:graphic>
      </p:graphicFrame>
      <p:graphicFrame>
        <p:nvGraphicFramePr>
          <p:cNvPr id="4" name="Table 3">
            <a:extLst>
              <a:ext uri="{FF2B5EF4-FFF2-40B4-BE49-F238E27FC236}">
                <a16:creationId xmlns:a16="http://schemas.microsoft.com/office/drawing/2014/main" id="{7E7BA5B6-AE73-9D85-FC04-5A18841254EA}"/>
              </a:ext>
            </a:extLst>
          </p:cNvPr>
          <p:cNvGraphicFramePr>
            <a:graphicFrameLocks noGrp="1"/>
          </p:cNvGraphicFramePr>
          <p:nvPr>
            <p:extLst>
              <p:ext uri="{D42A27DB-BD31-4B8C-83A1-F6EECF244321}">
                <p14:modId xmlns:p14="http://schemas.microsoft.com/office/powerpoint/2010/main" val="4024402665"/>
              </p:ext>
            </p:extLst>
          </p:nvPr>
        </p:nvGraphicFramePr>
        <p:xfrm>
          <a:off x="6458772" y="2141167"/>
          <a:ext cx="5042945" cy="1828800"/>
        </p:xfrm>
        <a:graphic>
          <a:graphicData uri="http://schemas.openxmlformats.org/drawingml/2006/table">
            <a:tbl>
              <a:tblPr firstRow="1" bandRow="1">
                <a:tableStyleId>{C4B1156A-380E-4F78-BDF5-A606A8083BF9}</a:tableStyleId>
              </a:tblPr>
              <a:tblGrid>
                <a:gridCol w="1008589">
                  <a:extLst>
                    <a:ext uri="{9D8B030D-6E8A-4147-A177-3AD203B41FA5}">
                      <a16:colId xmlns:a16="http://schemas.microsoft.com/office/drawing/2014/main" val="3834093890"/>
                    </a:ext>
                  </a:extLst>
                </a:gridCol>
                <a:gridCol w="1008589">
                  <a:extLst>
                    <a:ext uri="{9D8B030D-6E8A-4147-A177-3AD203B41FA5}">
                      <a16:colId xmlns:a16="http://schemas.microsoft.com/office/drawing/2014/main" val="1576245209"/>
                    </a:ext>
                  </a:extLst>
                </a:gridCol>
                <a:gridCol w="1008589">
                  <a:extLst>
                    <a:ext uri="{9D8B030D-6E8A-4147-A177-3AD203B41FA5}">
                      <a16:colId xmlns:a16="http://schemas.microsoft.com/office/drawing/2014/main" val="4185649975"/>
                    </a:ext>
                  </a:extLst>
                </a:gridCol>
                <a:gridCol w="1111742">
                  <a:extLst>
                    <a:ext uri="{9D8B030D-6E8A-4147-A177-3AD203B41FA5}">
                      <a16:colId xmlns:a16="http://schemas.microsoft.com/office/drawing/2014/main" val="1602041793"/>
                    </a:ext>
                  </a:extLst>
                </a:gridCol>
                <a:gridCol w="905436">
                  <a:extLst>
                    <a:ext uri="{9D8B030D-6E8A-4147-A177-3AD203B41FA5}">
                      <a16:colId xmlns:a16="http://schemas.microsoft.com/office/drawing/2014/main" val="1595073498"/>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2/9</a:t>
                      </a:r>
                    </a:p>
                  </a:txBody>
                  <a:tcPr/>
                </a:tc>
                <a:tc>
                  <a:txBody>
                    <a:bodyPr/>
                    <a:lstStyle/>
                    <a:p>
                      <a:r>
                        <a:rPr lang="es-ES_tradnl" sz="1400" dirty="0"/>
                        <a:t>3/7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3/9</a:t>
                      </a:r>
                    </a:p>
                  </a:txBody>
                  <a:tcPr/>
                </a:tc>
                <a:tc>
                  <a:txBody>
                    <a:bodyPr/>
                    <a:lstStyle/>
                    <a:p>
                      <a:r>
                        <a:rPr lang="es-ES_tradnl" sz="1400" dirty="0"/>
                        <a:t>2/7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1700983210"/>
                  </a:ext>
                </a:extLst>
              </a:tr>
              <a:tr h="284984">
                <a:tc vMerge="1">
                  <a:txBody>
                    <a:bodyPr/>
                    <a:lstStyle/>
                    <a:p>
                      <a:endParaRPr lang="es-ES_tradnl" dirty="0"/>
                    </a:p>
                  </a:txBody>
                  <a:tcPr/>
                </a:tc>
                <a:tc>
                  <a:txBody>
                    <a:bodyPr/>
                    <a:lstStyle/>
                    <a:p>
                      <a:r>
                        <a:rPr lang="es-ES_tradnl" sz="1400" dirty="0"/>
                        <a:t>L y P</a:t>
                      </a:r>
                    </a:p>
                  </a:txBody>
                  <a:tcPr/>
                </a:tc>
                <a:tc>
                  <a:txBody>
                    <a:bodyPr/>
                    <a:lstStyle/>
                    <a:p>
                      <a:r>
                        <a:rPr lang="es-ES_tradnl" sz="1400" dirty="0"/>
                        <a:t>4/9</a:t>
                      </a:r>
                    </a:p>
                  </a:txBody>
                  <a:tcPr/>
                </a:tc>
                <a:tc>
                  <a:txBody>
                    <a:bodyPr/>
                    <a:lstStyle/>
                    <a:p>
                      <a:r>
                        <a:rPr lang="es-ES_tradnl" sz="1400" dirty="0"/>
                        <a:t>2/7</a:t>
                      </a:r>
                    </a:p>
                  </a:txBody>
                  <a:tcPr/>
                </a:tc>
                <a:tc>
                  <a:txBody>
                    <a:bodyPr/>
                    <a:lstStyle/>
                    <a:p>
                      <a:r>
                        <a:rPr lang="es-ES_tradnl" sz="1400" dirty="0"/>
                        <a:t>6/16</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9/16</a:t>
                      </a:r>
                    </a:p>
                  </a:txBody>
                  <a:tcPr>
                    <a:solidFill>
                      <a:schemeClr val="bg2"/>
                    </a:solidFill>
                  </a:tcPr>
                </a:tc>
                <a:tc>
                  <a:txBody>
                    <a:bodyPr/>
                    <a:lstStyle/>
                    <a:p>
                      <a:r>
                        <a:rPr lang="es-ES_tradnl" sz="1400" dirty="0"/>
                        <a:t>7/16</a:t>
                      </a:r>
                    </a:p>
                  </a:txBody>
                  <a:tcPr>
                    <a:solidFill>
                      <a:schemeClr val="bg2"/>
                    </a:solidFill>
                  </a:tcPr>
                </a:tc>
                <a:tc>
                  <a:txBody>
                    <a:bodyPr/>
                    <a:lstStyle/>
                    <a:p>
                      <a:r>
                        <a:rPr lang="es-ES_tradnl" sz="1400" dirty="0"/>
                        <a:t>16</a:t>
                      </a:r>
                    </a:p>
                  </a:txBody>
                  <a:tcPr>
                    <a:solidFill>
                      <a:schemeClr val="bg2"/>
                    </a:solidFill>
                  </a:tcPr>
                </a:tc>
                <a:extLst>
                  <a:ext uri="{0D108BD9-81ED-4DB2-BD59-A6C34878D82A}">
                    <a16:rowId xmlns:a16="http://schemas.microsoft.com/office/drawing/2014/main" val="3439381272"/>
                  </a:ext>
                </a:extLst>
              </a:tr>
            </a:tbl>
          </a:graphicData>
        </a:graphic>
      </p:graphicFrame>
      <p:graphicFrame>
        <p:nvGraphicFramePr>
          <p:cNvPr id="7" name="Table 6">
            <a:extLst>
              <a:ext uri="{FF2B5EF4-FFF2-40B4-BE49-F238E27FC236}">
                <a16:creationId xmlns:a16="http://schemas.microsoft.com/office/drawing/2014/main" id="{865A4593-A29B-F8F8-1C8A-59C757E2A9A6}"/>
              </a:ext>
            </a:extLst>
          </p:cNvPr>
          <p:cNvGraphicFramePr>
            <a:graphicFrameLocks noGrp="1"/>
          </p:cNvGraphicFramePr>
          <p:nvPr>
            <p:extLst>
              <p:ext uri="{D42A27DB-BD31-4B8C-83A1-F6EECF244321}">
                <p14:modId xmlns:p14="http://schemas.microsoft.com/office/powerpoint/2010/main" val="4249459484"/>
              </p:ext>
            </p:extLst>
          </p:nvPr>
        </p:nvGraphicFramePr>
        <p:xfrm>
          <a:off x="3741271" y="4177554"/>
          <a:ext cx="4963460" cy="1828800"/>
        </p:xfrm>
        <a:graphic>
          <a:graphicData uri="http://schemas.openxmlformats.org/drawingml/2006/table">
            <a:tbl>
              <a:tblPr firstRow="1" bandRow="1">
                <a:tableStyleId>{16D9F66E-5EB9-4882-86FB-DCBF35E3C3E4}</a:tableStyleId>
              </a:tblPr>
              <a:tblGrid>
                <a:gridCol w="992692">
                  <a:extLst>
                    <a:ext uri="{9D8B030D-6E8A-4147-A177-3AD203B41FA5}">
                      <a16:colId xmlns:a16="http://schemas.microsoft.com/office/drawing/2014/main" val="3834093890"/>
                    </a:ext>
                  </a:extLst>
                </a:gridCol>
                <a:gridCol w="992692">
                  <a:extLst>
                    <a:ext uri="{9D8B030D-6E8A-4147-A177-3AD203B41FA5}">
                      <a16:colId xmlns:a16="http://schemas.microsoft.com/office/drawing/2014/main" val="1576245209"/>
                    </a:ext>
                  </a:extLst>
                </a:gridCol>
                <a:gridCol w="992692">
                  <a:extLst>
                    <a:ext uri="{9D8B030D-6E8A-4147-A177-3AD203B41FA5}">
                      <a16:colId xmlns:a16="http://schemas.microsoft.com/office/drawing/2014/main" val="4185649975"/>
                    </a:ext>
                  </a:extLst>
                </a:gridCol>
                <a:gridCol w="1062019">
                  <a:extLst>
                    <a:ext uri="{9D8B030D-6E8A-4147-A177-3AD203B41FA5}">
                      <a16:colId xmlns:a16="http://schemas.microsoft.com/office/drawing/2014/main" val="1602041793"/>
                    </a:ext>
                  </a:extLst>
                </a:gridCol>
                <a:gridCol w="923365">
                  <a:extLst>
                    <a:ext uri="{9D8B030D-6E8A-4147-A177-3AD203B41FA5}">
                      <a16:colId xmlns:a16="http://schemas.microsoft.com/office/drawing/2014/main" val="3045544032"/>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1/9</a:t>
                      </a:r>
                    </a:p>
                  </a:txBody>
                  <a:tcPr/>
                </a:tc>
                <a:tc>
                  <a:txBody>
                    <a:bodyPr/>
                    <a:lstStyle/>
                    <a:p>
                      <a:r>
                        <a:rPr lang="es-ES_tradnl" sz="1400" dirty="0"/>
                        <a:t>4/7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3/9</a:t>
                      </a:r>
                    </a:p>
                  </a:txBody>
                  <a:tcPr/>
                </a:tc>
                <a:tc>
                  <a:txBody>
                    <a:bodyPr/>
                    <a:lstStyle/>
                    <a:p>
                      <a:r>
                        <a:rPr lang="es-ES_tradnl" sz="1400" dirty="0"/>
                        <a:t>1/7</a:t>
                      </a:r>
                    </a:p>
                  </a:txBody>
                  <a:tcPr/>
                </a:tc>
                <a:tc>
                  <a:txBody>
                    <a:bodyPr/>
                    <a:lstStyle/>
                    <a:p>
                      <a:r>
                        <a:rPr lang="es-ES_tradnl" sz="1400" dirty="0"/>
                        <a:t>4/16</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5/9</a:t>
                      </a:r>
                    </a:p>
                  </a:txBody>
                  <a:tcPr/>
                </a:tc>
                <a:tc>
                  <a:txBody>
                    <a:bodyPr/>
                    <a:lstStyle/>
                    <a:p>
                      <a:r>
                        <a:rPr lang="es-ES_tradnl" sz="1400" dirty="0"/>
                        <a:t>2/7</a:t>
                      </a:r>
                    </a:p>
                  </a:txBody>
                  <a:tcPr/>
                </a:tc>
                <a:tc>
                  <a:txBody>
                    <a:bodyPr/>
                    <a:lstStyle/>
                    <a:p>
                      <a:r>
                        <a:rPr lang="es-ES_tradnl" sz="1400" dirty="0"/>
                        <a:t>6/16</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2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9/16</a:t>
                      </a:r>
                    </a:p>
                  </a:txBody>
                  <a:tcPr>
                    <a:solidFill>
                      <a:schemeClr val="bg2"/>
                    </a:solidFill>
                  </a:tcPr>
                </a:tc>
                <a:tc>
                  <a:txBody>
                    <a:bodyPr/>
                    <a:lstStyle/>
                    <a:p>
                      <a:r>
                        <a:rPr lang="es-ES_tradnl" sz="1400" dirty="0"/>
                        <a:t>7/16</a:t>
                      </a:r>
                    </a:p>
                  </a:txBody>
                  <a:tcPr>
                    <a:solidFill>
                      <a:schemeClr val="bg2"/>
                    </a:solidFill>
                  </a:tcPr>
                </a:tc>
                <a:tc>
                  <a:txBody>
                    <a:bodyPr/>
                    <a:lstStyle/>
                    <a:p>
                      <a:r>
                        <a:rPr lang="es-ES_tradnl" sz="1400" dirty="0"/>
                        <a:t>16</a:t>
                      </a:r>
                    </a:p>
                  </a:txBody>
                  <a:tcPr>
                    <a:solidFill>
                      <a:schemeClr val="bg2"/>
                    </a:solidFill>
                  </a:tcPr>
                </a:tc>
                <a:extLst>
                  <a:ext uri="{0D108BD9-81ED-4DB2-BD59-A6C34878D82A}">
                    <a16:rowId xmlns:a16="http://schemas.microsoft.com/office/drawing/2014/main" val="4147493518"/>
                  </a:ext>
                </a:extLst>
              </a:tr>
            </a:tbl>
          </a:graphicData>
        </a:graphic>
      </p:graphicFrame>
    </p:spTree>
    <p:extLst>
      <p:ext uri="{BB962C8B-B14F-4D97-AF65-F5344CB8AC3E}">
        <p14:creationId xmlns:p14="http://schemas.microsoft.com/office/powerpoint/2010/main" val="997685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Ahora podemos calcular:</a:t>
                </a:r>
              </a:p>
              <a:p>
                <a:pPr marL="0" indent="0">
                  <a:buNone/>
                </a:pPr>
                <a:r>
                  <a:rPr lang="es-ES_tradnl" sz="2400" dirty="0"/>
                  <a:t>Si queremos ver si el alumno aprueba si </a:t>
                </a:r>
                <a:r>
                  <a:rPr lang="es-ES_tradnl" sz="2400" i="1" dirty="0">
                    <a:solidFill>
                      <a:schemeClr val="accent1"/>
                    </a:solidFill>
                  </a:rPr>
                  <a:t>estudio mucho tiempo</a:t>
                </a:r>
                <a:r>
                  <a:rPr lang="es-ES_tradnl" sz="2400" dirty="0"/>
                  <a:t>, </a:t>
                </a:r>
                <a:r>
                  <a:rPr lang="es-ES_tradnl" sz="2400" i="1" dirty="0">
                    <a:solidFill>
                      <a:schemeClr val="accent4"/>
                    </a:solidFill>
                  </a:rPr>
                  <a:t>realizo practica y lecturas</a:t>
                </a:r>
                <a:r>
                  <a:rPr lang="es-ES_tradnl" sz="2400" dirty="0"/>
                  <a:t>, y </a:t>
                </a:r>
                <a:r>
                  <a:rPr lang="es-ES_tradnl" sz="2400" i="1" dirty="0">
                    <a:solidFill>
                      <a:schemeClr val="accent6"/>
                    </a:solidFill>
                  </a:rPr>
                  <a:t>venia con puntuación baja en exámenes anteriores</a:t>
                </a:r>
                <a:r>
                  <a:rPr lang="es-ES_tradnl" sz="2400" dirty="0"/>
                  <a:t>:  </a:t>
                </a:r>
              </a:p>
              <a:p>
                <a:pPr marL="0" indent="0">
                  <a:buNone/>
                </a:pPr>
                <a:r>
                  <a:rPr lang="es-ES_tradnl" sz="2400" dirty="0"/>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0.333 ∗ 0.</m:t>
                    </m:r>
                    <m:r>
                      <a:rPr lang="en-US" sz="2400" b="0" i="1" smtClean="0">
                        <a:solidFill>
                          <a:schemeClr val="tx1"/>
                        </a:solidFill>
                        <a:latin typeface="Cambria Math" panose="02040503050406030204" pitchFamily="18" charset="0"/>
                      </a:rPr>
                      <m:t>444</m:t>
                    </m:r>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0.111</m:t>
                    </m:r>
                    <m:r>
                      <a:rPr lang="en-US" sz="2400" b="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5</m:t>
                    </m:r>
                    <m:r>
                      <a:rPr lang="en-US" sz="2400" i="1">
                        <a:solidFill>
                          <a:schemeClr val="tx1"/>
                        </a:solidFill>
                        <a:latin typeface="Cambria Math" panose="02040503050406030204" pitchFamily="18" charset="0"/>
                      </a:rPr>
                      <m:t>6</m:t>
                    </m:r>
                    <m:r>
                      <a:rPr lang="en-US" sz="2400" b="0" i="1" smtClean="0">
                        <a:solidFill>
                          <a:schemeClr val="tx1"/>
                        </a:solidFill>
                        <a:latin typeface="Cambria Math" panose="02040503050406030204" pitchFamily="18" charset="0"/>
                      </a:rPr>
                      <m:t>25=0.0092</m:t>
                    </m:r>
                  </m:oMath>
                </a14:m>
                <a:r>
                  <a:rPr lang="es-ES_tradnl" sz="2400" dirty="0">
                    <a:solidFill>
                      <a:schemeClr val="tx1"/>
                    </a:solidFill>
                  </a:rPr>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286</m:t>
                    </m:r>
                    <m:r>
                      <a:rPr lang="en-US" sz="2400" i="1">
                        <a:solidFill>
                          <a:schemeClr val="tx1"/>
                        </a:solidFill>
                        <a:latin typeface="Cambria Math" panose="02040503050406030204" pitchFamily="18" charset="0"/>
                      </a:rPr>
                      <m:t> ∗</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4375=0.0102</m:t>
                    </m:r>
                  </m:oMath>
                </a14:m>
                <a:r>
                  <a:rPr lang="es-ES_tradnl" sz="2400" dirty="0">
                    <a:solidFill>
                      <a:schemeClr val="tx1"/>
                    </a:solidFill>
                  </a:rPr>
                  <a:t> </a:t>
                </a:r>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3828108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23A70-4CD2-192A-88CB-EE3070DD4D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4C3FC-CFDA-1B01-06AE-6308761B6E00}"/>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B60458D6-DB0B-B4C4-F9F1-DD64FE62B060}"/>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93F7046B-B5A4-8DEE-8514-2F5676819EB9}"/>
                  </a:ext>
                </a:extLst>
              </p:cNvPr>
              <p:cNvSpPr>
                <a:spLocks noGrp="1"/>
              </p:cNvSpPr>
              <p:nvPr>
                <p:ph idx="1"/>
              </p:nvPr>
            </p:nvSpPr>
            <p:spPr>
              <a:xfrm>
                <a:off x="700636" y="1766047"/>
                <a:ext cx="10691264" cy="4163166"/>
              </a:xfrm>
            </p:spPr>
            <p:txBody>
              <a:bodyPr>
                <a:normAutofit/>
              </a:bodyPr>
              <a:lstStyle/>
              <a:p>
                <a:pPr marL="0" indent="0">
                  <a:buNone/>
                </a:pPr>
                <a:r>
                  <a:rPr lang="es-ES_tradnl" sz="2400" dirty="0"/>
                  <a:t>Ahora podemos calcular:</a:t>
                </a:r>
              </a:p>
              <a:p>
                <a:pPr marL="0" indent="0">
                  <a:buNone/>
                </a:pPr>
                <a:r>
                  <a:rPr lang="es-ES_tradnl" sz="2400" dirty="0"/>
                  <a:t>Si queremos ver si el alumno aprueba si </a:t>
                </a:r>
                <a:r>
                  <a:rPr lang="es-ES_tradnl" sz="2400" i="1" dirty="0">
                    <a:solidFill>
                      <a:schemeClr val="accent1"/>
                    </a:solidFill>
                  </a:rPr>
                  <a:t>estudio mucho tiempo</a:t>
                </a:r>
                <a:r>
                  <a:rPr lang="es-ES_tradnl" sz="2400" dirty="0"/>
                  <a:t>, </a:t>
                </a:r>
                <a:r>
                  <a:rPr lang="es-ES_tradnl" sz="2400" i="1" dirty="0">
                    <a:solidFill>
                      <a:schemeClr val="accent4"/>
                    </a:solidFill>
                  </a:rPr>
                  <a:t>realizo practica y lecturas</a:t>
                </a:r>
                <a:r>
                  <a:rPr lang="es-ES_tradnl" sz="2400" dirty="0"/>
                  <a:t>, y </a:t>
                </a:r>
                <a:r>
                  <a:rPr lang="es-ES_tradnl" sz="2400" i="1" dirty="0">
                    <a:solidFill>
                      <a:schemeClr val="accent6"/>
                    </a:solidFill>
                  </a:rPr>
                  <a:t>venia con puntuación baja en exámenes anteriores</a:t>
                </a:r>
                <a:r>
                  <a:rPr lang="es-ES_tradnl" sz="2400" dirty="0"/>
                  <a:t>:</a:t>
                </a:r>
                <a:endParaRPr lang="es-ES_tradnl" sz="2400" i="1" dirty="0">
                  <a:solidFill>
                    <a:schemeClr val="accent6"/>
                  </a:solidFill>
                </a:endParaRPr>
              </a:p>
              <a:p>
                <a:pPr marL="0" indent="0">
                  <a:buNone/>
                </a:pPr>
                <a:r>
                  <a:rPr lang="es-ES_tradnl" sz="2400" dirty="0"/>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0.333 ∗ 0.</m:t>
                    </m:r>
                    <m:r>
                      <a:rPr lang="en-US" sz="2400" b="0" i="1" smtClean="0">
                        <a:solidFill>
                          <a:schemeClr val="tx1"/>
                        </a:solidFill>
                        <a:latin typeface="Cambria Math" panose="02040503050406030204" pitchFamily="18" charset="0"/>
                      </a:rPr>
                      <m:t>444</m:t>
                    </m:r>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0.111</m:t>
                    </m:r>
                    <m:r>
                      <a:rPr lang="en-US" sz="2400" b="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5</m:t>
                    </m:r>
                    <m:r>
                      <a:rPr lang="en-US" sz="2400" i="1">
                        <a:solidFill>
                          <a:schemeClr val="tx1"/>
                        </a:solidFill>
                        <a:latin typeface="Cambria Math" panose="02040503050406030204" pitchFamily="18" charset="0"/>
                      </a:rPr>
                      <m:t>6</m:t>
                    </m:r>
                    <m:r>
                      <a:rPr lang="en-US" sz="2400" b="0" i="1" smtClean="0">
                        <a:solidFill>
                          <a:schemeClr val="tx1"/>
                        </a:solidFill>
                        <a:latin typeface="Cambria Math" panose="02040503050406030204" pitchFamily="18" charset="0"/>
                      </a:rPr>
                      <m:t>25=0.0092</m:t>
                    </m:r>
                  </m:oMath>
                </a14:m>
                <a:r>
                  <a:rPr lang="es-ES_tradnl" sz="2400" dirty="0">
                    <a:solidFill>
                      <a:schemeClr val="tx1"/>
                    </a:solidFill>
                  </a:rPr>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286</m:t>
                    </m:r>
                    <m:r>
                      <a:rPr lang="en-US" sz="2400" i="1">
                        <a:solidFill>
                          <a:schemeClr val="tx1"/>
                        </a:solidFill>
                        <a:latin typeface="Cambria Math" panose="02040503050406030204" pitchFamily="18" charset="0"/>
                      </a:rPr>
                      <m:t> ∗</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4375=0.0102</m:t>
                    </m:r>
                  </m:oMath>
                </a14:m>
                <a:r>
                  <a:rPr lang="es-ES_tradnl" sz="2400" dirty="0">
                    <a:solidFill>
                      <a:schemeClr val="tx1"/>
                    </a:solidFill>
                  </a:rPr>
                  <a:t> </a:t>
                </a:r>
              </a:p>
            </p:txBody>
          </p:sp>
        </mc:Choice>
        <mc:Fallback xmlns="">
          <p:sp>
            <p:nvSpPr>
              <p:cNvPr id="14" name="Content Placeholder 3">
                <a:extLst>
                  <a:ext uri="{FF2B5EF4-FFF2-40B4-BE49-F238E27FC236}">
                    <a16:creationId xmlns:a16="http://schemas.microsoft.com/office/drawing/2014/main" id="{93F7046B-B5A4-8DEE-8514-2F5676819EB9}"/>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CA31A852-CCD1-8AC0-7BA2-C587BECAC3A1}"/>
              </a:ext>
            </a:extLst>
          </p:cNvPr>
          <p:cNvSpPr/>
          <p:nvPr/>
        </p:nvSpPr>
        <p:spPr>
          <a:xfrm>
            <a:off x="1483659" y="4948518"/>
            <a:ext cx="9224682" cy="5016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000" dirty="0"/>
              <a:t>Este número que agregamos es un </a:t>
            </a:r>
            <a:r>
              <a:rPr lang="es-ES_tradnl" sz="2000" dirty="0" err="1"/>
              <a:t>hiperparámetro</a:t>
            </a:r>
            <a:r>
              <a:rPr lang="es-ES_tradnl" sz="2000" dirty="0"/>
              <a:t> llamado 𝛼</a:t>
            </a:r>
            <a:r>
              <a:rPr lang="el-GR" sz="2000" dirty="0"/>
              <a:t> (</a:t>
            </a:r>
            <a:r>
              <a:rPr lang="es-ES_tradnl" sz="2000" dirty="0"/>
              <a:t>alfa)</a:t>
            </a:r>
          </a:p>
        </p:txBody>
      </p:sp>
    </p:spTree>
    <p:extLst>
      <p:ext uri="{BB962C8B-B14F-4D97-AF65-F5344CB8AC3E}">
        <p14:creationId xmlns:p14="http://schemas.microsoft.com/office/powerpoint/2010/main" val="1360892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El clasificador bayesiano ingenuo funciona para </a:t>
            </a:r>
            <a:r>
              <a:rPr lang="es-ES_tradnl" sz="2400" b="1" dirty="0">
                <a:solidFill>
                  <a:schemeClr val="accent6">
                    <a:lumMod val="60000"/>
                    <a:lumOff val="40000"/>
                  </a:schemeClr>
                </a:solidFill>
              </a:rPr>
              <a:t>variables categóricas</a:t>
            </a:r>
            <a:r>
              <a:rPr lang="es-ES_tradnl" sz="2400" dirty="0"/>
              <a:t>. Para </a:t>
            </a:r>
            <a:r>
              <a:rPr lang="es-ES_tradnl" sz="2400" b="1" dirty="0">
                <a:solidFill>
                  <a:schemeClr val="accent2"/>
                </a:solidFill>
              </a:rPr>
              <a:t>variables numéricas</a:t>
            </a:r>
            <a:r>
              <a:rPr lang="es-ES_tradnl" sz="2400" dirty="0"/>
              <a:t>, podemos tratarlas de dos maneras</a:t>
            </a:r>
          </a:p>
          <a:p>
            <a:r>
              <a:rPr lang="es-ES_tradnl" sz="2400" dirty="0"/>
              <a:t>Discretizarlas en contenedores o rangos.</a:t>
            </a:r>
          </a:p>
          <a:p>
            <a:r>
              <a:rPr lang="es-ES_tradnl" sz="2400" dirty="0">
                <a:solidFill>
                  <a:schemeClr val="tx1"/>
                </a:solidFill>
              </a:rPr>
              <a:t>Asumir que siguen una distribución y usar esa distribución para calcular la probabilidad.</a:t>
            </a:r>
          </a:p>
        </p:txBody>
      </p:sp>
    </p:spTree>
    <p:extLst>
      <p:ext uri="{BB962C8B-B14F-4D97-AF65-F5344CB8AC3E}">
        <p14:creationId xmlns:p14="http://schemas.microsoft.com/office/powerpoint/2010/main" val="726672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E5013B-1955-0F34-5DC0-6C0A2D1BB8C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364FF9-BF9A-C38E-1BCB-50CC647EA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293645-483B-4223-6E4B-DCDD7A924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BB06CED-C4DE-0C5D-1928-84087E9996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73016CD-AAAB-0BD2-CC6C-73CC1F3F6D99}"/>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clasificación</a:t>
            </a:r>
          </a:p>
        </p:txBody>
      </p:sp>
      <p:pic>
        <p:nvPicPr>
          <p:cNvPr id="4" name="Picture 3" descr="Vector background of vibrant colors splashing">
            <a:extLst>
              <a:ext uri="{FF2B5EF4-FFF2-40B4-BE49-F238E27FC236}">
                <a16:creationId xmlns:a16="http://schemas.microsoft.com/office/drawing/2014/main" id="{6A801DF0-DC7A-7E14-37E1-AC99F2A1882C}"/>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99415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1BE2F-0744-D56A-3F71-BB0EFCDE6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B9441-765D-FF97-590A-0CAB4388968E}"/>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E6797C99-6EDA-909F-4344-5491A89A8D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22B3E0DA-9F09-7F6E-5A83-CE5284457D76}"/>
              </a:ext>
            </a:extLst>
          </p:cNvPr>
          <p:cNvSpPr>
            <a:spLocks noGrp="1"/>
          </p:cNvSpPr>
          <p:nvPr>
            <p:ph idx="1"/>
          </p:nvPr>
        </p:nvSpPr>
        <p:spPr>
          <a:xfrm>
            <a:off x="3523376" y="2147582"/>
            <a:ext cx="8067990" cy="3788322"/>
          </a:xfrm>
        </p:spPr>
        <p:txBody>
          <a:bodyPr>
            <a:noAutofit/>
          </a:bodyPr>
          <a:lstStyle/>
          <a:p>
            <a:pPr marL="0" indent="0">
              <a:buNone/>
            </a:pPr>
            <a:r>
              <a:rPr lang="es-ES" dirty="0"/>
              <a:t>Los temas que veremos en este video son:</a:t>
            </a:r>
          </a:p>
          <a:p>
            <a:pPr lvl="1"/>
            <a:r>
              <a:rPr lang="es-ES" sz="2000" dirty="0"/>
              <a:t>Métricas de clasificación</a:t>
            </a:r>
          </a:p>
          <a:p>
            <a:pPr lvl="2"/>
            <a:r>
              <a:rPr lang="es-ES" sz="1800" dirty="0"/>
              <a:t>Matriz de confusión</a:t>
            </a:r>
          </a:p>
          <a:p>
            <a:pPr lvl="2"/>
            <a:r>
              <a:rPr lang="es-ES" sz="1800" dirty="0"/>
              <a:t>Sensibilidad y especificidad</a:t>
            </a:r>
          </a:p>
          <a:p>
            <a:pPr lvl="2"/>
            <a:r>
              <a:rPr lang="es-ES" sz="1800" dirty="0"/>
              <a:t>Precisión y recuperación (Puntaje F</a:t>
            </a:r>
            <a:r>
              <a:rPr lang="es-ES" sz="1800" baseline="-25000" dirty="0"/>
              <a:t>1</a:t>
            </a:r>
            <a:r>
              <a:rPr lang="es-ES" sz="1800" dirty="0"/>
              <a:t>)</a:t>
            </a:r>
            <a:br>
              <a:rPr lang="es-ES" sz="1800" dirty="0"/>
            </a:br>
            <a:endParaRPr lang="es-ES" sz="1800" dirty="0"/>
          </a:p>
          <a:p>
            <a:pPr lvl="1"/>
            <a:r>
              <a:rPr lang="es-ES" sz="2000" dirty="0"/>
              <a:t>Curva ROC</a:t>
            </a:r>
          </a:p>
          <a:p>
            <a:pPr lvl="2"/>
            <a:r>
              <a:rPr lang="es-ES" sz="1800" dirty="0"/>
              <a:t>Definición</a:t>
            </a:r>
          </a:p>
          <a:p>
            <a:pPr lvl="2"/>
            <a:r>
              <a:rPr lang="es-ES" sz="1800" dirty="0"/>
              <a:t>Área bajo la curva (AUC)</a:t>
            </a:r>
            <a:br>
              <a:rPr lang="es-ES" sz="1800" dirty="0"/>
            </a:br>
            <a:endParaRPr lang="es-ES" sz="1800" dirty="0"/>
          </a:p>
        </p:txBody>
      </p:sp>
      <p:pic>
        <p:nvPicPr>
          <p:cNvPr id="3" name="Picture 2">
            <a:extLst>
              <a:ext uri="{FF2B5EF4-FFF2-40B4-BE49-F238E27FC236}">
                <a16:creationId xmlns:a16="http://schemas.microsoft.com/office/drawing/2014/main" id="{34A23EFD-3505-7FDB-C7B4-2B4D74119F95}"/>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706000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Picture 2" descr="A cartoon of a robot holding a letter&#10;&#10;AI-generated content may be incorrect.">
            <a:extLst>
              <a:ext uri="{FF2B5EF4-FFF2-40B4-BE49-F238E27FC236}">
                <a16:creationId xmlns:a16="http://schemas.microsoft.com/office/drawing/2014/main" id="{DAAD5EB9-583F-CE9D-CA98-FAD3B3E36426}"/>
              </a:ext>
            </a:extLst>
          </p:cNvPr>
          <p:cNvPicPr>
            <a:picLocks noChangeAspect="1"/>
          </p:cNvPicPr>
          <p:nvPr/>
        </p:nvPicPr>
        <p:blipFill>
          <a:blip r:embed="rId3"/>
          <a:stretch>
            <a:fillRect/>
          </a:stretch>
        </p:blipFill>
        <p:spPr>
          <a:xfrm>
            <a:off x="494473" y="2234683"/>
            <a:ext cx="4539727" cy="3419535"/>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4617267" y="1907931"/>
            <a:ext cx="6774632" cy="4202723"/>
          </a:xfrm>
        </p:spPr>
        <p:txBody>
          <a:bodyPr>
            <a:normAutofit fontScale="92500" lnSpcReduction="10000"/>
          </a:bodyPr>
          <a:lstStyle/>
          <a:p>
            <a:pPr marL="0" indent="0">
              <a:buNone/>
            </a:pPr>
            <a:r>
              <a:rPr lang="es-ES_tradnl" dirty="0"/>
              <a:t>Supongamos que tenemos un modelo encargado de identificar si un correo es SPAM o no: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br>
              <a:rPr lang="es-ES_tradnl" dirty="0"/>
            </a:br>
            <a:r>
              <a:rPr lang="es-ES_tradnl" dirty="0"/>
              <a:t>¿Cómo medimos la calidad de este clasificador? ¿Cómo sabemos si funciona bien?</a:t>
            </a:r>
            <a:endParaRPr lang="es-ES_tradnl" sz="2400" dirty="0"/>
          </a:p>
          <a:p>
            <a:pPr marL="0" indent="0">
              <a:buNone/>
            </a:pPr>
            <a:endParaRPr lang="es-ES_tradnl" sz="2400" dirty="0"/>
          </a:p>
          <a:p>
            <a:pPr marL="0" indent="0">
              <a:buNone/>
            </a:pPr>
            <a:endParaRPr lang="es-ES_tradnl" sz="2400" dirty="0"/>
          </a:p>
        </p:txBody>
      </p:sp>
      <p:grpSp>
        <p:nvGrpSpPr>
          <p:cNvPr id="28" name="Group 27">
            <a:extLst>
              <a:ext uri="{FF2B5EF4-FFF2-40B4-BE49-F238E27FC236}">
                <a16:creationId xmlns:a16="http://schemas.microsoft.com/office/drawing/2014/main" id="{8D94AD02-D655-852E-C15C-D6206D720F99}"/>
              </a:ext>
            </a:extLst>
          </p:cNvPr>
          <p:cNvGrpSpPr/>
          <p:nvPr/>
        </p:nvGrpSpPr>
        <p:grpSpPr>
          <a:xfrm>
            <a:off x="5117607" y="2848140"/>
            <a:ext cx="5535253" cy="2181062"/>
            <a:chOff x="2878015" y="2821761"/>
            <a:chExt cx="7466519" cy="2942041"/>
          </a:xfrm>
        </p:grpSpPr>
        <p:pic>
          <p:nvPicPr>
            <p:cNvPr id="10" name="Graphic 9" descr="Envelope with solid fill">
              <a:extLst>
                <a:ext uri="{FF2B5EF4-FFF2-40B4-BE49-F238E27FC236}">
                  <a16:creationId xmlns:a16="http://schemas.microsoft.com/office/drawing/2014/main" id="{0245D576-1911-C4D9-D228-7B7C9FE157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78015" y="3650475"/>
              <a:ext cx="914400" cy="914400"/>
            </a:xfrm>
            <a:prstGeom prst="rect">
              <a:avLst/>
            </a:prstGeom>
          </p:spPr>
        </p:pic>
        <p:sp>
          <p:nvSpPr>
            <p:cNvPr id="11" name="Rounded Rectangle 10">
              <a:extLst>
                <a:ext uri="{FF2B5EF4-FFF2-40B4-BE49-F238E27FC236}">
                  <a16:creationId xmlns:a16="http://schemas.microsoft.com/office/drawing/2014/main" id="{703DCE1E-0FAB-014C-2B45-677D81ACF20B}"/>
                </a:ext>
              </a:extLst>
            </p:cNvPr>
            <p:cNvSpPr/>
            <p:nvPr/>
          </p:nvSpPr>
          <p:spPr>
            <a:xfrm>
              <a:off x="4863429" y="3373518"/>
              <a:ext cx="2270303" cy="146831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Clasificador</a:t>
              </a:r>
            </a:p>
          </p:txBody>
        </p:sp>
        <p:cxnSp>
          <p:nvCxnSpPr>
            <p:cNvPr id="13" name="Straight Arrow Connector 12">
              <a:extLst>
                <a:ext uri="{FF2B5EF4-FFF2-40B4-BE49-F238E27FC236}">
                  <a16:creationId xmlns:a16="http://schemas.microsoft.com/office/drawing/2014/main" id="{96A25A7A-51FC-F654-80AD-6A7D5D02036A}"/>
                </a:ext>
              </a:extLst>
            </p:cNvPr>
            <p:cNvCxnSpPr>
              <a:cxnSpLocks/>
            </p:cNvCxnSpPr>
            <p:nvPr/>
          </p:nvCxnSpPr>
          <p:spPr>
            <a:xfrm>
              <a:off x="3719146" y="4107674"/>
              <a:ext cx="11442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6" name="Graphic 15" descr="Devil face with solid fill with solid fill">
              <a:extLst>
                <a:ext uri="{FF2B5EF4-FFF2-40B4-BE49-F238E27FC236}">
                  <a16:creationId xmlns:a16="http://schemas.microsoft.com/office/drawing/2014/main" id="{E0E90E06-3483-6B39-4AF4-8AB813D3D5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5724" y="4537928"/>
              <a:ext cx="914400" cy="914400"/>
            </a:xfrm>
            <a:prstGeom prst="rect">
              <a:avLst/>
            </a:prstGeom>
          </p:spPr>
        </p:pic>
        <p:pic>
          <p:nvPicPr>
            <p:cNvPr id="20" name="Graphic 19" descr="Sunglasses face with solid fill with solid fill">
              <a:extLst>
                <a:ext uri="{FF2B5EF4-FFF2-40B4-BE49-F238E27FC236}">
                  <a16:creationId xmlns:a16="http://schemas.microsoft.com/office/drawing/2014/main" id="{6DE9888D-267D-8CD4-CEAA-CCF549D87E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5724" y="2821761"/>
              <a:ext cx="914400" cy="914400"/>
            </a:xfrm>
            <a:prstGeom prst="rect">
              <a:avLst/>
            </a:prstGeom>
          </p:spPr>
        </p:pic>
        <p:sp>
          <p:nvSpPr>
            <p:cNvPr id="21" name="TextBox 20">
              <a:extLst>
                <a:ext uri="{FF2B5EF4-FFF2-40B4-BE49-F238E27FC236}">
                  <a16:creationId xmlns:a16="http://schemas.microsoft.com/office/drawing/2014/main" id="{32EB4B67-ECF2-4AF8-D54C-C129F98083A7}"/>
                </a:ext>
              </a:extLst>
            </p:cNvPr>
            <p:cNvSpPr txBox="1"/>
            <p:nvPr/>
          </p:nvSpPr>
          <p:spPr>
            <a:xfrm>
              <a:off x="8881313" y="3659132"/>
              <a:ext cx="1463221" cy="369332"/>
            </a:xfrm>
            <a:prstGeom prst="rect">
              <a:avLst/>
            </a:prstGeom>
            <a:noFill/>
          </p:spPr>
          <p:txBody>
            <a:bodyPr wrap="none" rtlCol="0">
              <a:spAutoFit/>
            </a:bodyPr>
            <a:lstStyle/>
            <a:p>
              <a:pPr algn="ctr"/>
              <a:r>
                <a:rPr lang="es-ES_tradnl" dirty="0"/>
                <a:t>No es SPAM</a:t>
              </a:r>
            </a:p>
          </p:txBody>
        </p:sp>
        <p:sp>
          <p:nvSpPr>
            <p:cNvPr id="22" name="TextBox 21">
              <a:extLst>
                <a:ext uri="{FF2B5EF4-FFF2-40B4-BE49-F238E27FC236}">
                  <a16:creationId xmlns:a16="http://schemas.microsoft.com/office/drawing/2014/main" id="{88CC2051-B786-0D23-D24B-0CA70380437F}"/>
                </a:ext>
              </a:extLst>
            </p:cNvPr>
            <p:cNvSpPr txBox="1"/>
            <p:nvPr/>
          </p:nvSpPr>
          <p:spPr>
            <a:xfrm>
              <a:off x="9043216" y="5394470"/>
              <a:ext cx="1139414" cy="369332"/>
            </a:xfrm>
            <a:prstGeom prst="rect">
              <a:avLst/>
            </a:prstGeom>
            <a:noFill/>
          </p:spPr>
          <p:txBody>
            <a:bodyPr wrap="none" rtlCol="0">
              <a:spAutoFit/>
            </a:bodyPr>
            <a:lstStyle/>
            <a:p>
              <a:pPr algn="ctr"/>
              <a:r>
                <a:rPr lang="es-ES_tradnl" dirty="0"/>
                <a:t>Es SPAM</a:t>
              </a:r>
            </a:p>
          </p:txBody>
        </p:sp>
        <p:cxnSp>
          <p:nvCxnSpPr>
            <p:cNvPr id="23" name="Straight Arrow Connector 22">
              <a:extLst>
                <a:ext uri="{FF2B5EF4-FFF2-40B4-BE49-F238E27FC236}">
                  <a16:creationId xmlns:a16="http://schemas.microsoft.com/office/drawing/2014/main" id="{BA7ED4D5-F575-915B-FDA0-B32E67E5EC81}"/>
                </a:ext>
              </a:extLst>
            </p:cNvPr>
            <p:cNvCxnSpPr>
              <a:cxnSpLocks/>
            </p:cNvCxnSpPr>
            <p:nvPr/>
          </p:nvCxnSpPr>
          <p:spPr>
            <a:xfrm flipV="1">
              <a:off x="7133733" y="3278961"/>
              <a:ext cx="1909483" cy="8245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F9663E9-691F-10A8-9AEB-6A368D2913B7}"/>
                </a:ext>
              </a:extLst>
            </p:cNvPr>
            <p:cNvCxnSpPr>
              <a:cxnSpLocks/>
              <a:stCxn id="11" idx="3"/>
            </p:cNvCxnSpPr>
            <p:nvPr/>
          </p:nvCxnSpPr>
          <p:spPr>
            <a:xfrm>
              <a:off x="7133732" y="4107676"/>
              <a:ext cx="1905451" cy="994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702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92500"/>
          </a:bodyPr>
          <a:lstStyle/>
          <a:p>
            <a:pPr marL="0" indent="0">
              <a:buNone/>
            </a:pPr>
            <a:r>
              <a:rPr lang="es-ES" sz="2400" dirty="0"/>
              <a:t>Realizamos la siguiente codificación:</a:t>
            </a:r>
          </a:p>
          <a:p>
            <a:r>
              <a:rPr lang="es-ES" sz="2400" b="1" dirty="0">
                <a:solidFill>
                  <a:schemeClr val="accent3"/>
                </a:solidFill>
              </a:rPr>
              <a:t>ACV</a:t>
            </a:r>
            <a:r>
              <a:rPr lang="es-ES" sz="2400" dirty="0"/>
              <a:t>: 1</a:t>
            </a:r>
          </a:p>
          <a:p>
            <a:r>
              <a:rPr lang="es-ES" sz="2400" b="1" dirty="0">
                <a:solidFill>
                  <a:schemeClr val="accent5"/>
                </a:solidFill>
              </a:rPr>
              <a:t>Sobredosis</a:t>
            </a:r>
            <a:r>
              <a:rPr lang="es-ES" sz="2400" dirty="0"/>
              <a:t>: 2</a:t>
            </a:r>
          </a:p>
          <a:p>
            <a:r>
              <a:rPr lang="es-ES" sz="2400" b="1" dirty="0">
                <a:solidFill>
                  <a:srgbClr val="92D050"/>
                </a:solidFill>
              </a:rPr>
              <a:t>Ataques epilépticos</a:t>
            </a:r>
            <a:r>
              <a:rPr lang="es-ES" sz="2400" dirty="0"/>
              <a:t>: 3</a:t>
            </a:r>
          </a:p>
          <a:p>
            <a:pPr marL="0" indent="0">
              <a:buNone/>
            </a:pPr>
            <a:r>
              <a:rPr lang="es-ES" sz="2400" dirty="0"/>
              <a:t>Aplicamos un modelo de regresión lineal para predecir en base a los atributos del paciente.</a:t>
            </a:r>
          </a:p>
          <a:p>
            <a:pPr marL="0" indent="0">
              <a:buNone/>
            </a:pPr>
            <a:r>
              <a:rPr lang="es-ES" sz="2400" dirty="0"/>
              <a:t>El problema con esto es que la codificación implica un orden en los resultados, poniendo a "</a:t>
            </a:r>
            <a:r>
              <a:rPr lang="es-ES" sz="2400" b="1" dirty="0">
                <a:solidFill>
                  <a:schemeClr val="accent5"/>
                </a:solidFill>
              </a:rPr>
              <a:t>sobredosis</a:t>
            </a:r>
            <a:r>
              <a:rPr lang="es-ES" sz="2400" dirty="0"/>
              <a:t>" entre "</a:t>
            </a:r>
            <a:r>
              <a:rPr lang="es-ES" sz="2400" b="1" dirty="0">
                <a:solidFill>
                  <a:schemeClr val="accent3"/>
                </a:solidFill>
              </a:rPr>
              <a:t>ACV</a:t>
            </a:r>
            <a:r>
              <a:rPr lang="es-ES" sz="2400" dirty="0"/>
              <a:t>" y "</a:t>
            </a:r>
            <a:r>
              <a:rPr lang="es-ES" sz="2400" b="1" dirty="0">
                <a:solidFill>
                  <a:srgbClr val="92D050"/>
                </a:solidFill>
              </a:rPr>
              <a:t>ataques epilépticos</a:t>
            </a:r>
            <a:r>
              <a:rPr lang="es-ES" sz="2400" dirty="0"/>
              <a:t>", y además, la distancia entre "</a:t>
            </a:r>
            <a:r>
              <a:rPr lang="es-ES" sz="2400" b="1" dirty="0">
                <a:solidFill>
                  <a:schemeClr val="accent3"/>
                </a:solidFill>
              </a:rPr>
              <a:t>ACV</a:t>
            </a:r>
            <a:r>
              <a:rPr lang="es-ES" sz="2400" dirty="0"/>
              <a:t>" y "</a:t>
            </a:r>
            <a:r>
              <a:rPr lang="es-ES" sz="2400" b="1" dirty="0">
                <a:solidFill>
                  <a:schemeClr val="accent5"/>
                </a:solidFill>
              </a:rPr>
              <a:t>sobredosis</a:t>
            </a:r>
            <a:r>
              <a:rPr lang="es-ES" sz="2400" dirty="0"/>
              <a:t>" es la misma que entre "</a:t>
            </a:r>
            <a:r>
              <a:rPr lang="es-ES" sz="2400" b="1" dirty="0">
                <a:solidFill>
                  <a:schemeClr val="accent5"/>
                </a:solidFill>
              </a:rPr>
              <a:t>sobredosis</a:t>
            </a:r>
            <a:r>
              <a:rPr lang="es-ES" sz="2400" dirty="0"/>
              <a:t>" y "</a:t>
            </a:r>
            <a:r>
              <a:rPr lang="es-ES" sz="2400" b="1" dirty="0">
                <a:solidFill>
                  <a:srgbClr val="92D050"/>
                </a:solidFill>
              </a:rPr>
              <a:t>ataques epilépticos</a:t>
            </a:r>
            <a:r>
              <a:rPr lang="es-ES" sz="2400" dirty="0"/>
              <a:t>".</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2878366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Picture 2" descr="A cartoon of a robot holding a letter&#10;&#10;AI-generated content may be incorrect.">
            <a:extLst>
              <a:ext uri="{FF2B5EF4-FFF2-40B4-BE49-F238E27FC236}">
                <a16:creationId xmlns:a16="http://schemas.microsoft.com/office/drawing/2014/main" id="{6377770E-9461-1DB9-E765-4B506E1C1EDB}"/>
              </a:ext>
            </a:extLst>
          </p:cNvPr>
          <p:cNvPicPr>
            <a:picLocks noChangeAspect="1"/>
          </p:cNvPicPr>
          <p:nvPr/>
        </p:nvPicPr>
        <p:blipFill>
          <a:blip r:embed="rId3"/>
          <a:stretch>
            <a:fillRect/>
          </a:stretch>
        </p:blipFill>
        <p:spPr>
          <a:xfrm>
            <a:off x="494473" y="2234683"/>
            <a:ext cx="4539727" cy="3419535"/>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4897926" y="1907931"/>
            <a:ext cx="6493974" cy="4202723"/>
          </a:xfrm>
        </p:spPr>
        <p:txBody>
          <a:bodyPr>
            <a:normAutofit lnSpcReduction="10000"/>
          </a:bodyPr>
          <a:lstStyle/>
          <a:p>
            <a:pPr marL="0" indent="0">
              <a:buNone/>
            </a:pPr>
            <a:r>
              <a:rPr lang="es-ES_tradnl" dirty="0"/>
              <a:t>¿Cómo medimos la calidad de este clasificador? ¿Cómo sabemos si funciona bien?</a:t>
            </a:r>
          </a:p>
          <a:p>
            <a:pPr marL="0" indent="0">
              <a:buNone/>
            </a:pPr>
            <a:r>
              <a:rPr lang="es-ES_tradnl" dirty="0"/>
              <a:t>Uno podría pensar intuitivamente en la tasa de aciertos. Pero los correos </a:t>
            </a:r>
            <a:r>
              <a:rPr lang="es-ES_tradnl" dirty="0">
                <a:solidFill>
                  <a:schemeClr val="accent4">
                    <a:lumMod val="75000"/>
                  </a:schemeClr>
                </a:solidFill>
              </a:rPr>
              <a:t>SPAM</a:t>
            </a:r>
            <a:r>
              <a:rPr lang="es-ES_tradnl" dirty="0"/>
              <a:t> son mucho menos frecuentes que los no </a:t>
            </a:r>
            <a:r>
              <a:rPr lang="es-ES_tradnl" dirty="0">
                <a:solidFill>
                  <a:schemeClr val="accent4">
                    <a:lumMod val="75000"/>
                  </a:schemeClr>
                </a:solidFill>
              </a:rPr>
              <a:t>SPAM</a:t>
            </a:r>
            <a:r>
              <a:rPr lang="es-ES_tradnl" dirty="0"/>
              <a:t>, supongamos que tenemos una relación 1 a 1000.</a:t>
            </a:r>
          </a:p>
          <a:p>
            <a:pPr marL="0" indent="0">
              <a:buNone/>
            </a:pPr>
            <a:r>
              <a:rPr lang="es-ES_tradnl" i="1" dirty="0">
                <a:solidFill>
                  <a:srgbClr val="C00000"/>
                </a:solidFill>
              </a:rPr>
              <a:t>Entonces, un modelo que clasifica todo como no SPAM tendrá una tasa de aciertos de:</a:t>
            </a:r>
          </a:p>
          <a:p>
            <a:pPr marL="0" indent="0" algn="ctr">
              <a:buNone/>
            </a:pPr>
            <a:r>
              <a:rPr lang="es-ES_tradnl" sz="2800" i="1" dirty="0">
                <a:solidFill>
                  <a:srgbClr val="C00000"/>
                </a:solidFill>
              </a:rPr>
              <a:t>99.9%</a:t>
            </a:r>
          </a:p>
          <a:p>
            <a:pPr marL="0" indent="0">
              <a:buNone/>
            </a:pPr>
            <a:r>
              <a:rPr lang="es-ES_tradnl" dirty="0"/>
              <a:t>Entonces, ¿seguimos considerando la tasa de aciertos como una buena métrica?</a:t>
            </a:r>
            <a:endParaRPr lang="es-ES_tradnl" sz="2400" dirty="0"/>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3799736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Rectangle 2">
            <a:extLst>
              <a:ext uri="{FF2B5EF4-FFF2-40B4-BE49-F238E27FC236}">
                <a16:creationId xmlns:a16="http://schemas.microsoft.com/office/drawing/2014/main" id="{40AFDA64-6C30-0259-8AF7-CDE9D4AE9504}"/>
              </a:ext>
            </a:extLst>
          </p:cNvPr>
          <p:cNvSpPr/>
          <p:nvPr/>
        </p:nvSpPr>
        <p:spPr>
          <a:xfrm>
            <a:off x="3382750" y="2613899"/>
            <a:ext cx="2903202" cy="12749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96730" y="2607873"/>
            <a:ext cx="2903202" cy="1274952"/>
          </a:xfrm>
          <a:prstGeom prst="rect">
            <a:avLst/>
          </a:prstGeom>
          <a:solidFill>
            <a:srgbClr val="EB2E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3382750" y="4074101"/>
            <a:ext cx="2903202" cy="1274952"/>
          </a:xfrm>
          <a:prstGeom prst="rect">
            <a:avLst/>
          </a:prstGeom>
          <a:solidFill>
            <a:srgbClr val="EB2E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96730" y="4074100"/>
            <a:ext cx="2903202" cy="127495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1419319" y="3698159"/>
            <a:ext cx="2318263" cy="369332"/>
          </a:xfrm>
          <a:prstGeom prst="rect">
            <a:avLst/>
          </a:prstGeom>
          <a:noFill/>
        </p:spPr>
        <p:txBody>
          <a:bodyPr wrap="none" rtlCol="0">
            <a:spAutoFit/>
          </a:bodyPr>
          <a:lstStyle/>
          <a:p>
            <a:pPr algn="ctr"/>
            <a:r>
              <a:rPr lang="es-ES_tradnl"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579616" y="1652712"/>
            <a:ext cx="1743491" cy="369332"/>
          </a:xfrm>
          <a:prstGeom prst="rect">
            <a:avLst/>
          </a:prstGeom>
          <a:noFill/>
        </p:spPr>
        <p:txBody>
          <a:bodyPr wrap="none" rtlCol="0">
            <a:spAutoFit/>
          </a:bodyPr>
          <a:lstStyle/>
          <a:p>
            <a:pPr algn="ctr"/>
            <a:r>
              <a:rPr lang="es-ES_tradnl"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4825" y="4406981"/>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6098" y="2022044"/>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2076" y="200200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4784" y="3003074"/>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3927593" y="5535794"/>
            <a:ext cx="5047536" cy="400110"/>
          </a:xfrm>
          <a:prstGeom prst="rect">
            <a:avLst/>
          </a:prstGeom>
          <a:noFill/>
        </p:spPr>
        <p:txBody>
          <a:bodyPr wrap="none" rtlCol="0">
            <a:spAutoFit/>
          </a:bodyPr>
          <a:lstStyle/>
          <a:p>
            <a:r>
              <a:rPr lang="es-ES_tradnl" sz="2000" dirty="0"/>
              <a:t>Esta estructura se llama </a:t>
            </a:r>
            <a:r>
              <a:rPr lang="es-ES_tradnl" sz="2000"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(TP): </a:t>
            </a:r>
            <a:r>
              <a:rPr lang="es-ES_tradnl" sz="2400" dirty="0"/>
              <a:t>Son las observaciones que clasificamos como 1 y que realmente eran 1.</a:t>
            </a:r>
          </a:p>
          <a:p>
            <a:r>
              <a:rPr lang="es-ES_tradnl" sz="2400" b="1" dirty="0">
                <a:solidFill>
                  <a:schemeClr val="accent4">
                    <a:lumMod val="75000"/>
                  </a:schemeClr>
                </a:solidFill>
              </a:rPr>
              <a:t>Verdadero negativo (TN): </a:t>
            </a:r>
            <a:r>
              <a:rPr lang="es-ES_tradnl" sz="2400" dirty="0"/>
              <a:t>Son las observaciones que clasificamos como 0 y que realmente eran 0.</a:t>
            </a:r>
          </a:p>
          <a:p>
            <a:r>
              <a:rPr lang="es-ES_tradnl" sz="2400" b="1" dirty="0">
                <a:solidFill>
                  <a:srgbClr val="EB2E37"/>
                </a:solidFill>
              </a:rPr>
              <a:t>Falso positivo (FP): </a:t>
            </a:r>
            <a:r>
              <a:rPr lang="es-ES_tradnl" sz="2400" dirty="0"/>
              <a:t>Son las observaciones que clasificamos como 1 y que realmente eran 0. Este error se llama de </a:t>
            </a:r>
            <a:r>
              <a:rPr lang="es-ES_tradnl" sz="2400" b="1" dirty="0">
                <a:solidFill>
                  <a:schemeClr val="accent6">
                    <a:lumMod val="60000"/>
                    <a:lumOff val="40000"/>
                  </a:schemeClr>
                </a:solidFill>
              </a:rPr>
              <a:t>tipo I</a:t>
            </a:r>
            <a:r>
              <a:rPr lang="es-ES_tradnl" sz="2400" dirty="0"/>
              <a:t>.</a:t>
            </a:r>
          </a:p>
          <a:p>
            <a:r>
              <a:rPr lang="es-ES_tradnl" sz="2400" b="1" dirty="0">
                <a:solidFill>
                  <a:srgbClr val="EB2E37"/>
                </a:solidFill>
              </a:rPr>
              <a:t>Falso negativo (FN): </a:t>
            </a:r>
            <a:r>
              <a:rPr lang="es-ES_tradnl" sz="2400" dirty="0"/>
              <a:t>Son las observaciones que clasificamos como 0 y que realmente eran 1. Este error se llama de </a:t>
            </a:r>
            <a:r>
              <a:rPr lang="es-ES_tradnl" sz="2400" b="1" dirty="0">
                <a:solidFill>
                  <a:schemeClr val="accent2"/>
                </a:solidFill>
              </a:rPr>
              <a:t>tipo II</a:t>
            </a:r>
            <a:r>
              <a:rPr lang="es-ES_tradnl" sz="2400" dirty="0"/>
              <a:t>.</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6"/>
                    </a:solidFill>
                  </a:rPr>
                  <a:t>Sensibilidad (tasa de verdaderos positivos): </a:t>
                </a:r>
                <a:r>
                  <a:rPr lang="es-ES_tradnl" sz="2400" dirty="0"/>
                  <a:t>Representa la capacidad del clasificador para detectar todos los casos positivos en los datos.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𝑇𝑃𝑅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r>
                  <a:rPr lang="es-ES_tradnl" sz="2400" b="1" dirty="0">
                    <a:solidFill>
                      <a:schemeClr val="accent1"/>
                    </a:solidFill>
                  </a:rPr>
                  <a:t>Especificidad (tasa de verdaderos negativos): </a:t>
                </a:r>
                <a:r>
                  <a:rPr lang="es-ES_tradnl" sz="2400" dirty="0"/>
                  <a:t>Indica la capacidad del clasificador para identificar correctamente los casos negativos.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𝑇𝑁𝑅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𝑇𝑁</m:t>
                          </m:r>
                        </m:num>
                        <m:den>
                          <m:r>
                            <a:rPr lang="en-US" sz="2400" b="0" i="1" smtClean="0">
                              <a:latin typeface="Cambria Math" panose="02040503050406030204" pitchFamily="18" charset="0"/>
                            </a:rPr>
                            <m:t>𝑇𝑁</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pPr marL="0" indent="0">
                  <a:buNone/>
                </a:pPr>
                <a:endParaRPr lang="es-ES_tradnl" sz="2400" dirty="0"/>
              </a:p>
              <a:p>
                <a:pPr marL="0" indent="0">
                  <a:buNone/>
                </a:pPr>
                <a:endParaRPr lang="es-ES_tradnl" sz="2400" dirty="0"/>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718" t="-997"/>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1249634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92500" lnSpcReduction="20000"/>
              </a:bodyPr>
              <a:lstStyle/>
              <a:p>
                <a:pPr marL="0" indent="0">
                  <a:buNone/>
                </a:pPr>
                <a:r>
                  <a:rPr lang="es-ES_tradnl" sz="2400" dirty="0"/>
                  <a:t>Volviendo a nuestro clasificador que dice que todo es no </a:t>
                </a:r>
                <a:r>
                  <a:rPr lang="es-ES_tradnl" sz="2400" i="1" dirty="0">
                    <a:solidFill>
                      <a:schemeClr val="accent4"/>
                    </a:solidFill>
                  </a:rPr>
                  <a:t>SPAM</a:t>
                </a:r>
                <a:r>
                  <a:rPr lang="es-ES_tradnl" sz="2400" dirty="0"/>
                  <a:t>, tendríamos:</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𝑆𝑒𝑛𝑠𝑖𝑏𝑖𝑙𝑖𝑑𝑎𝑑</m:t>
                      </m:r>
                      <m:r>
                        <a:rPr lang="en-US" sz="2400" b="0" i="1" smtClean="0">
                          <a:solidFill>
                            <a:schemeClr val="accent1"/>
                          </a:solidFill>
                          <a:latin typeface="Cambria Math" panose="02040503050406030204" pitchFamily="18" charset="0"/>
                        </a:rPr>
                        <m:t>=0    </m:t>
                      </m:r>
                      <m:r>
                        <a:rPr lang="en-US" sz="2400" b="0" i="1" smtClean="0">
                          <a:solidFill>
                            <a:schemeClr val="accent1"/>
                          </a:solidFill>
                          <a:latin typeface="Cambria Math" panose="02040503050406030204" pitchFamily="18" charset="0"/>
                        </a:rPr>
                        <m:t>𝐸𝑠𝑝𝑒𝑐𝑖𝑓𝑖𝑐𝑖𝑑𝑎𝑑</m:t>
                      </m:r>
                      <m:r>
                        <a:rPr lang="en-US" sz="2400" b="0" i="1" smtClean="0">
                          <a:solidFill>
                            <a:schemeClr val="accent1"/>
                          </a:solidFill>
                          <a:latin typeface="Cambria Math" panose="02040503050406030204" pitchFamily="18" charset="0"/>
                        </a:rPr>
                        <m:t>=1</m:t>
                      </m:r>
                    </m:oMath>
                  </m:oMathPara>
                </a14:m>
                <a:br>
                  <a:rPr lang="en-US" sz="2400" dirty="0">
                    <a:solidFill>
                      <a:schemeClr val="accent1"/>
                    </a:solidFill>
                  </a:rPr>
                </a:br>
                <a:endParaRPr lang="es-ES_tradnl" sz="2400" dirty="0">
                  <a:solidFill>
                    <a:schemeClr val="accent1"/>
                  </a:solidFill>
                </a:endParaRPr>
              </a:p>
              <a:p>
                <a:pPr marL="0" indent="0">
                  <a:buNone/>
                </a:pPr>
                <a:r>
                  <a:rPr lang="es-ES_tradnl" sz="2400" dirty="0"/>
                  <a:t>La </a:t>
                </a:r>
                <a:r>
                  <a:rPr lang="es-ES_tradnl" sz="2400" b="1" dirty="0">
                    <a:solidFill>
                      <a:schemeClr val="accent2">
                        <a:lumMod val="75000"/>
                      </a:schemeClr>
                    </a:solidFill>
                  </a:rPr>
                  <a:t>exactitud es la métrica</a:t>
                </a:r>
                <a:r>
                  <a:rPr lang="es-ES_tradnl" sz="2400" dirty="0"/>
                  <a:t>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un desbalance de clases, conviene calcular la </a:t>
                </a:r>
                <a:r>
                  <a:rPr lang="es-ES_tradnl" sz="2400" b="1" dirty="0">
                    <a:solidFill>
                      <a:schemeClr val="accent6">
                        <a:lumMod val="60000"/>
                        <a:lumOff val="40000"/>
                      </a:schemeClr>
                    </a:solidFill>
                  </a:rPr>
                  <a:t>exactitud balanceada</a:t>
                </a:r>
                <a:r>
                  <a:rPr lang="es-ES_tradnl" sz="2400" dirty="0"/>
                  <a:t>:</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a:p>
                <a:pPr marL="0" indent="0">
                  <a:buNone/>
                </a:pPr>
                <a:endParaRPr lang="es-ES_tradnl" sz="2400" dirty="0"/>
              </a:p>
              <a:p>
                <a:pPr marL="0" indent="0">
                  <a:buNone/>
                </a:pPr>
                <a:endParaRPr lang="es-ES_tradnl" sz="2400" dirty="0"/>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598" t="-1881"/>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1935815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10309-063F-E761-EF35-F8E21DD84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0B0E2-E077-7443-D2A3-DA60E89BB42B}"/>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454D0FD2-BB26-3A33-D254-5EF341D9A54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9B6F853-DD9E-D74D-A158-D72E0A26F985}"/>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5722-F2DF-6ECA-9590-A279845D720C}"/>
                  </a:ext>
                </a:extLst>
              </p:cNvPr>
              <p:cNvSpPr>
                <a:spLocks noGrp="1"/>
              </p:cNvSpPr>
              <p:nvPr>
                <p:ph idx="1"/>
              </p:nvPr>
            </p:nvSpPr>
            <p:spPr>
              <a:xfrm>
                <a:off x="800100" y="2060868"/>
                <a:ext cx="10591799" cy="4049785"/>
              </a:xfrm>
            </p:spPr>
            <p:txBody>
              <a:bodyPr>
                <a:normAutofit fontScale="92500" lnSpcReduction="20000"/>
              </a:bodyPr>
              <a:lstStyle/>
              <a:p>
                <a:pPr marL="0" indent="0">
                  <a:buNone/>
                </a:pPr>
                <a:r>
                  <a:rPr lang="es-ES_tradnl" sz="2400" dirty="0"/>
                  <a:t>Volviendo a nuestro clasificador que dice que todo es no </a:t>
                </a:r>
                <a:r>
                  <a:rPr lang="es-ES_tradnl" sz="2400" i="1" dirty="0">
                    <a:solidFill>
                      <a:schemeClr val="accent4"/>
                    </a:solidFill>
                  </a:rPr>
                  <a:t>SPAM</a:t>
                </a:r>
                <a:r>
                  <a:rPr lang="es-ES_tradnl" sz="2400" dirty="0"/>
                  <a:t>, tendríamos:</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𝑆𝑒𝑛𝑠𝑖𝑏𝑖𝑙𝑖𝑑𝑎𝑑</m:t>
                      </m:r>
                      <m:r>
                        <a:rPr lang="en-US" sz="2400" b="0" i="1" smtClean="0">
                          <a:solidFill>
                            <a:schemeClr val="accent1"/>
                          </a:solidFill>
                          <a:latin typeface="Cambria Math" panose="02040503050406030204" pitchFamily="18" charset="0"/>
                        </a:rPr>
                        <m:t>=0    </m:t>
                      </m:r>
                      <m:r>
                        <a:rPr lang="en-US" sz="2400" b="0" i="1" smtClean="0">
                          <a:solidFill>
                            <a:schemeClr val="accent1"/>
                          </a:solidFill>
                          <a:latin typeface="Cambria Math" panose="02040503050406030204" pitchFamily="18" charset="0"/>
                        </a:rPr>
                        <m:t>𝐸𝑠𝑝𝑒𝑐𝑖𝑓𝑖𝑐𝑖𝑑𝑎𝑑</m:t>
                      </m:r>
                      <m:r>
                        <a:rPr lang="en-US" sz="2400" b="0" i="1" smtClean="0">
                          <a:solidFill>
                            <a:schemeClr val="accent1"/>
                          </a:solidFill>
                          <a:latin typeface="Cambria Math" panose="02040503050406030204" pitchFamily="18" charset="0"/>
                        </a:rPr>
                        <m:t>=1</m:t>
                      </m:r>
                    </m:oMath>
                  </m:oMathPara>
                </a14:m>
                <a:br>
                  <a:rPr lang="en-US" sz="2400" dirty="0">
                    <a:solidFill>
                      <a:schemeClr val="accent1"/>
                    </a:solidFill>
                  </a:rPr>
                </a:br>
                <a:endParaRPr lang="es-ES_tradnl" sz="2400" dirty="0">
                  <a:solidFill>
                    <a:schemeClr val="accent1"/>
                  </a:solidFill>
                </a:endParaRPr>
              </a:p>
              <a:p>
                <a:pPr marL="0" indent="0">
                  <a:buNone/>
                </a:pPr>
                <a:r>
                  <a:rPr lang="es-ES_tradnl" sz="2400" dirty="0"/>
                  <a:t>La </a:t>
                </a:r>
                <a:r>
                  <a:rPr lang="es-ES_tradnl" sz="2400" b="1" dirty="0">
                    <a:solidFill>
                      <a:schemeClr val="accent2">
                        <a:lumMod val="75000"/>
                      </a:schemeClr>
                    </a:solidFill>
                  </a:rPr>
                  <a:t>exactitud es la métrica</a:t>
                </a:r>
                <a:r>
                  <a:rPr lang="es-ES_tradnl" sz="2400" dirty="0"/>
                  <a:t>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un desbalance de clases, conviene calcular la </a:t>
                </a:r>
                <a:r>
                  <a:rPr lang="es-ES_tradnl" sz="2400" b="1" dirty="0">
                    <a:solidFill>
                      <a:schemeClr val="accent6">
                        <a:lumMod val="60000"/>
                        <a:lumOff val="40000"/>
                      </a:schemeClr>
                    </a:solidFill>
                  </a:rPr>
                  <a:t>exactitud balanceada</a:t>
                </a:r>
                <a:r>
                  <a:rPr lang="es-ES_tradnl" sz="2400" dirty="0"/>
                  <a:t>:</a:t>
                </a:r>
                <a:br>
                  <a:rPr lang="es-ES_tradnl" sz="2400" dirty="0"/>
                </a:br>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a:p>
                <a:pPr marL="0" indent="0">
                  <a:buNone/>
                </a:pPr>
                <a:endParaRPr lang="es-ES_tradnl" sz="2400" dirty="0"/>
              </a:p>
              <a:p>
                <a:pPr marL="0" indent="0">
                  <a:buNone/>
                </a:pPr>
                <a:endParaRPr lang="es-ES_tradnl" sz="2400" dirty="0"/>
              </a:p>
            </p:txBody>
          </p:sp>
        </mc:Choice>
        <mc:Fallback xmlns="">
          <p:sp>
            <p:nvSpPr>
              <p:cNvPr id="9" name="Content Placeholder 8">
                <a:extLst>
                  <a:ext uri="{FF2B5EF4-FFF2-40B4-BE49-F238E27FC236}">
                    <a16:creationId xmlns:a16="http://schemas.microsoft.com/office/drawing/2014/main" id="{C01F5722-F2DF-6ECA-9590-A279845D720C}"/>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598" t="-1881"/>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0FB025BD-2392-FAFC-1F82-5270D3D43990}"/>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
        <p:nvSpPr>
          <p:cNvPr id="3" name="Rectangle 2">
            <a:extLst>
              <a:ext uri="{FF2B5EF4-FFF2-40B4-BE49-F238E27FC236}">
                <a16:creationId xmlns:a16="http://schemas.microsoft.com/office/drawing/2014/main" id="{F9CA1081-4E01-DEDE-388D-7E4E39E6E01F}"/>
              </a:ext>
            </a:extLst>
          </p:cNvPr>
          <p:cNvSpPr/>
          <p:nvPr/>
        </p:nvSpPr>
        <p:spPr>
          <a:xfrm>
            <a:off x="8301679" y="5353261"/>
            <a:ext cx="562708" cy="5011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590D9AC1-FB42-F419-33DE-03141444C353}"/>
              </a:ext>
            </a:extLst>
          </p:cNvPr>
          <p:cNvSpPr txBox="1"/>
          <p:nvPr/>
        </p:nvSpPr>
        <p:spPr>
          <a:xfrm>
            <a:off x="9114445" y="5113987"/>
            <a:ext cx="1804567" cy="923330"/>
          </a:xfrm>
          <a:prstGeom prst="rect">
            <a:avLst/>
          </a:prstGeom>
          <a:noFill/>
        </p:spPr>
        <p:txBody>
          <a:bodyPr wrap="square" rtlCol="0">
            <a:spAutoFit/>
          </a:bodyPr>
          <a:lstStyle/>
          <a:p>
            <a:r>
              <a:rPr lang="es-ES_tradnl" dirty="0">
                <a:solidFill>
                  <a:srgbClr val="C00000"/>
                </a:solidFill>
              </a:rPr>
              <a:t>Nos dice que el</a:t>
            </a:r>
          </a:p>
          <a:p>
            <a:r>
              <a:rPr lang="es-ES_tradnl" dirty="0">
                <a:solidFill>
                  <a:srgbClr val="C00000"/>
                </a:solidFill>
              </a:rPr>
              <a:t>clasificador está adivinando</a:t>
            </a:r>
          </a:p>
        </p:txBody>
      </p:sp>
    </p:spTree>
    <p:extLst>
      <p:ext uri="{BB962C8B-B14F-4D97-AF65-F5344CB8AC3E}">
        <p14:creationId xmlns:p14="http://schemas.microsoft.com/office/powerpoint/2010/main" val="2125759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85000" lnSpcReduction="10000"/>
              </a:bodyPr>
              <a:lstStyle/>
              <a:p>
                <a:pPr marL="0" indent="0">
                  <a:buNone/>
                </a:pPr>
                <a:r>
                  <a:rPr lang="es-ES_tradnl" sz="2400" dirty="0"/>
                  <a:t>Otras dos métricas muy importantes son </a:t>
                </a:r>
                <a:r>
                  <a:rPr lang="es-ES_tradnl" sz="2400" b="1" dirty="0">
                    <a:solidFill>
                      <a:schemeClr val="accent2"/>
                    </a:solidFill>
                  </a:rPr>
                  <a:t>precisión</a:t>
                </a:r>
                <a:r>
                  <a:rPr lang="es-ES_tradnl" sz="2400" dirty="0"/>
                  <a:t> y </a:t>
                </a:r>
                <a:r>
                  <a:rPr lang="es-ES_tradnl" sz="2400" b="1" dirty="0">
                    <a:solidFill>
                      <a:schemeClr val="accent5"/>
                    </a:solidFill>
                  </a:rPr>
                  <a:t>recuperación</a:t>
                </a:r>
                <a:r>
                  <a:rPr lang="es-ES_tradnl" sz="2400" dirty="0"/>
                  <a:t>. Estas juegan un papel crucial cuando la clase positiva tiene más importancia que la negativa:</a:t>
                </a:r>
              </a:p>
              <a:p>
                <a:r>
                  <a:rPr lang="es-ES_tradnl" sz="2400" b="1" dirty="0">
                    <a:solidFill>
                      <a:schemeClr val="accent2"/>
                    </a:solidFill>
                  </a:rPr>
                  <a:t>Precisión</a:t>
                </a:r>
                <a:r>
                  <a:rPr lang="es-ES_tradnl" sz="2400" dirty="0"/>
                  <a:t>: Se refiere a la proporción de casos positivos identificados correctamente por el clasificador con respecto a todos los casos que el clasificador etiquetó como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𝑃𝑟𝑒𝑐𝑖𝑠𝑖𝑜𝑛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r>
                  <a:rPr lang="es-ES_tradnl" sz="2400" b="1" dirty="0">
                    <a:solidFill>
                      <a:schemeClr val="accent5"/>
                    </a:solidFill>
                  </a:rPr>
                  <a:t>Recuperación (</a:t>
                </a:r>
                <a:r>
                  <a:rPr lang="es-ES_tradnl" sz="2400" b="1" dirty="0" err="1">
                    <a:solidFill>
                      <a:schemeClr val="accent5"/>
                    </a:solidFill>
                  </a:rPr>
                  <a:t>Recall</a:t>
                </a:r>
                <a:r>
                  <a:rPr lang="es-ES_tradnl" sz="2400" b="1" dirty="0">
                    <a:solidFill>
                      <a:schemeClr val="accent5"/>
                    </a:solidFill>
                  </a:rPr>
                  <a:t>)</a:t>
                </a:r>
                <a:r>
                  <a:rPr lang="es-ES_tradnl" sz="2400" dirty="0"/>
                  <a:t>: Mide la proporción de casos positivos que el clasificador identificó correctamente con respecto a todos los casos positivos reales en los datos. En otras palabras, la recuperación indica la capacidad del clasificador para </a:t>
                </a:r>
                <a:r>
                  <a:rPr lang="es-ES_tradnl" sz="2400" i="1" dirty="0"/>
                  <a:t>"recuperar" </a:t>
                </a:r>
                <a:r>
                  <a:rPr lang="es-ES_tradnl" sz="2400" dirty="0"/>
                  <a:t>los casos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𝑅𝑒𝑐𝑎𝑙𝑙</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pPr marL="0" indent="0">
                  <a:buNone/>
                </a:pPr>
                <a:endParaRPr lang="es-ES_tradnl" sz="2400" dirty="0"/>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478" t="-940" r="-718"/>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3564701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a:bodyPr>
          <a:lstStyle/>
          <a:p>
            <a:pPr marL="0" indent="0">
              <a:buNone/>
            </a:pPr>
            <a:r>
              <a:rPr lang="es-ES_tradnl" sz="2400" dirty="0"/>
              <a:t>Veamos ejemplos donde una métrica es más importante que la otra:</a:t>
            </a:r>
          </a:p>
          <a:p>
            <a:r>
              <a:rPr lang="es-ES_tradnl" sz="2400" b="1" dirty="0">
                <a:solidFill>
                  <a:schemeClr val="accent2"/>
                </a:solidFill>
              </a:rPr>
              <a:t>Precisión</a:t>
            </a:r>
            <a:r>
              <a:rPr lang="es-ES_tradnl" sz="2400" dirty="0"/>
              <a:t>: </a:t>
            </a:r>
            <a:r>
              <a:rPr lang="es-ES_tradnl" sz="2400" i="1" dirty="0"/>
              <a:t>En nuestro clasificador de SPAM, esta métrica es más importante, ya que queremos que cuando el clasificador diga que es SPAM, realmente esté seguro. No queremos que el usuario pierda correos electrónicos importantes.</a:t>
            </a:r>
            <a:endParaRPr lang="es-ES_tradnl" sz="2400" dirty="0"/>
          </a:p>
          <a:p>
            <a:r>
              <a:rPr lang="es-ES_tradnl" sz="2400" b="1" dirty="0">
                <a:solidFill>
                  <a:schemeClr val="accent5"/>
                </a:solidFill>
              </a:rPr>
              <a:t>Recuperación</a:t>
            </a:r>
            <a:r>
              <a:rPr lang="es-ES_tradnl" sz="2400" dirty="0"/>
              <a:t>: </a:t>
            </a:r>
            <a:r>
              <a:rPr lang="es-ES_tradnl" sz="2400" i="1" dirty="0"/>
              <a:t>En un clasificador de imágenes para detectar cáncer, la recuperación es más importante. Es fundamental que el modelo capture la mayor cantidad posible de casos de cáncer para garantizar que los pacientes no pierdan un diagnóstico temprano y, por lo tanto, un tratamiento oportuno. Incluso si esto significa algunos falsos positivos.</a:t>
            </a:r>
            <a:endParaRPr lang="es-ES_tradnl" sz="2400" dirty="0"/>
          </a:p>
          <a:p>
            <a:pPr marL="0" indent="0">
              <a:buNone/>
            </a:pPr>
            <a:endParaRPr lang="es-ES_tradnl" sz="24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1340305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63224"/>
              </a:xfrm>
            </p:spPr>
            <p:txBody>
              <a:bodyPr>
                <a:normAutofit fontScale="77500" lnSpcReduction="20000"/>
              </a:bodyPr>
              <a:lstStyle/>
              <a:p>
                <a:pPr marL="0" indent="0">
                  <a:buNone/>
                </a:pPr>
                <a:r>
                  <a:rPr lang="es-ES_tradnl" sz="2400" dirty="0"/>
                  <a:t>A veces nos interesa un balance entre ambas métricas, y para ello podemos usar el </a:t>
                </a:r>
                <a:r>
                  <a:rPr lang="es-ES_tradnl" sz="2400" b="1" dirty="0">
                    <a:solidFill>
                      <a:schemeClr val="accent6">
                        <a:lumMod val="60000"/>
                        <a:lumOff val="40000"/>
                      </a:schemeClr>
                    </a:solidFill>
                  </a:rPr>
                  <a:t>puntaje F</a:t>
                </a:r>
                <a:r>
                  <a:rPr lang="es-ES_tradnl" sz="2400" b="1" baseline="-25000" dirty="0">
                    <a:solidFill>
                      <a:schemeClr val="accent6">
                        <a:lumMod val="60000"/>
                        <a:lumOff val="40000"/>
                      </a:schemeClr>
                    </a:solidFill>
                  </a:rPr>
                  <a:t>1</a:t>
                </a:r>
                <a:r>
                  <a:rPr lang="es-ES_tradnl" sz="2400" dirty="0">
                    <a:solidFill>
                      <a:schemeClr val="accent6">
                        <a:lumMod val="60000"/>
                        <a:lumOff val="40000"/>
                      </a:schemeClr>
                    </a:solidFill>
                  </a:rPr>
                  <a:t>:</a:t>
                </a:r>
                <a:br>
                  <a:rPr lang="es-ES_tradnl" sz="2400" dirty="0">
                    <a:solidFill>
                      <a:schemeClr val="accent6">
                        <a:lumMod val="60000"/>
                        <a:lumOff val="40000"/>
                      </a:schemeClr>
                    </a:solidFill>
                  </a:rPr>
                </a:br>
                <a:endParaRPr lang="es-ES_tradnl" sz="2400" dirty="0">
                  <a:solidFill>
                    <a:schemeClr val="accent6">
                      <a:lumMod val="60000"/>
                      <a:lumOff val="40000"/>
                    </a:schemeClr>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endParaRPr lang="es-ES_tradnl" sz="2400" dirty="0"/>
              </a:p>
              <a:p>
                <a:pPr marL="0" indent="0">
                  <a:buNone/>
                </a:pPr>
                <a:r>
                  <a:rPr lang="es-ES_tradnl" sz="2400" dirty="0"/>
                  <a:t>Si queremos darle más importancia a una métrica que a la otra, podemos usar:</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ea typeface="Cambria Math" panose="02040503050406030204" pitchFamily="18" charset="0"/>
                            </a:rPr>
                            <m:t>𝛽</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𝛽</m:t>
                              </m:r>
                            </m:e>
                            <m:sup>
                              <m:r>
                                <a:rPr lang="en-US" sz="2400" b="0" i="1" smtClean="0">
                                  <a:latin typeface="Cambria Math" panose="02040503050406030204" pitchFamily="18" charset="0"/>
                                </a:rPr>
                                <m:t>2</m:t>
                              </m:r>
                            </m:sup>
                          </m:sSup>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𝛽</m:t>
                              </m:r>
                            </m:e>
                            <m:sup>
                              <m:r>
                                <a:rPr lang="en-US" sz="2400" i="1">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br>
                  <a:rPr lang="en-US" sz="2400" dirty="0"/>
                </a:br>
                <a:endParaRPr lang="es-ES_tradnl" sz="2400" dirty="0"/>
              </a:p>
              <a:p>
                <a:pPr marL="0" indent="0">
                  <a:buNone/>
                </a:pPr>
                <a:r>
                  <a:rPr lang="es-ES_tradnl" sz="2400" dirty="0"/>
                  <a:t>Donde:</a:t>
                </a:r>
              </a:p>
              <a:p>
                <a:r>
                  <a:rPr lang="es-ES_tradnl" sz="2400" dirty="0"/>
                  <a:t>Si </a:t>
                </a:r>
                <a14:m>
                  <m:oMath xmlns:m="http://schemas.openxmlformats.org/officeDocument/2006/math">
                    <m:r>
                      <a:rPr lang="en-US" sz="2400" b="0" i="1" smtClean="0">
                        <a:latin typeface="Cambria Math" panose="02040503050406030204" pitchFamily="18" charset="0"/>
                      </a:rPr>
                      <m:t>0&lt; </m:t>
                    </m:r>
                    <m:r>
                      <a:rPr lang="en-US" sz="2400" b="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&lt;1</m:t>
                    </m:r>
                  </m:oMath>
                </a14:m>
                <a:r>
                  <a:rPr lang="es-ES_tradnl" sz="2400" dirty="0"/>
                  <a:t>, le damos más importancia a la </a:t>
                </a:r>
                <a:r>
                  <a:rPr lang="es-ES_tradnl" sz="2400" b="1" dirty="0">
                    <a:solidFill>
                      <a:schemeClr val="accent2"/>
                    </a:solidFill>
                  </a:rPr>
                  <a:t>precisión</a:t>
                </a:r>
                <a:r>
                  <a:rPr lang="es-ES_tradnl" sz="2400" dirty="0"/>
                  <a:t> (preferimos minimizar los falsos positivos).</a:t>
                </a:r>
              </a:p>
              <a:p>
                <a:r>
                  <a:rPr lang="es-ES_tradnl" sz="2400" dirty="0">
                    <a:ea typeface="Cambria Math" panose="02040503050406030204" pitchFamily="18" charset="0"/>
                  </a:rPr>
                  <a:t>Si </a:t>
                </a:r>
                <a14:m>
                  <m:oMath xmlns:m="http://schemas.openxmlformats.org/officeDocument/2006/math">
                    <m:r>
                      <a:rPr lang="es-ES_tradnl"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&gt;1, </m:t>
                    </m:r>
                  </m:oMath>
                </a14:m>
                <a:r>
                  <a:rPr lang="es-ES_tradnl" sz="2400" dirty="0"/>
                  <a:t>le damos más importancia a la </a:t>
                </a:r>
                <a:r>
                  <a:rPr lang="es-ES_tradnl" sz="2400" b="1" dirty="0">
                    <a:solidFill>
                      <a:schemeClr val="accent5"/>
                    </a:solidFill>
                  </a:rPr>
                  <a:t>recuperación</a:t>
                </a:r>
                <a:r>
                  <a:rPr lang="es-ES_tradnl" sz="2400" dirty="0"/>
                  <a:t> (preferimos minimizar los falsos negativos).</a:t>
                </a:r>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63224"/>
              </a:xfrm>
              <a:blipFill>
                <a:blip r:embed="rId4"/>
                <a:stretch>
                  <a:fillRect l="-478" t="-1558"/>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Tree>
    <p:extLst>
      <p:ext uri="{BB962C8B-B14F-4D97-AF65-F5344CB8AC3E}">
        <p14:creationId xmlns:p14="http://schemas.microsoft.com/office/powerpoint/2010/main" val="2004366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Curva ROC</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5457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92500"/>
          </a:bodyPr>
          <a:lstStyle/>
          <a:p>
            <a:pPr marL="0" indent="0">
              <a:buNone/>
            </a:pPr>
            <a:r>
              <a:rPr lang="es-ES" sz="2400" dirty="0"/>
              <a:t>Pero podríamos haber elegido la siguiente codificación:</a:t>
            </a:r>
          </a:p>
          <a:p>
            <a:r>
              <a:rPr lang="es-ES" sz="2400" b="1" dirty="0">
                <a:solidFill>
                  <a:srgbClr val="92D050"/>
                </a:solidFill>
              </a:rPr>
              <a:t>Ataques epilépticos</a:t>
            </a:r>
            <a:r>
              <a:rPr lang="es-ES" sz="2400" dirty="0"/>
              <a:t>: 1</a:t>
            </a:r>
          </a:p>
          <a:p>
            <a:r>
              <a:rPr lang="es-ES" sz="2400" b="1" dirty="0">
                <a:solidFill>
                  <a:schemeClr val="accent3"/>
                </a:solidFill>
              </a:rPr>
              <a:t>ACV</a:t>
            </a:r>
            <a:r>
              <a:rPr lang="es-ES" sz="2400" dirty="0"/>
              <a:t>: 2</a:t>
            </a:r>
          </a:p>
          <a:p>
            <a:r>
              <a:rPr lang="es-ES" sz="2400" b="1" dirty="0">
                <a:solidFill>
                  <a:schemeClr val="accent5"/>
                </a:solidFill>
              </a:rPr>
              <a:t>Sobredosis</a:t>
            </a:r>
            <a:r>
              <a:rPr lang="es-ES" sz="2400" dirty="0"/>
              <a:t>: 3</a:t>
            </a:r>
          </a:p>
          <a:p>
            <a:pPr marL="0" indent="0">
              <a:buNone/>
            </a:pPr>
            <a:r>
              <a:rPr lang="es-ES" sz="2400" dirty="0"/>
              <a:t>Esto nos da una relación totalmente diferente. Cada una de estas codificaciones produciría modelos lineales distintos que, en última instancia, conducirían a diferentes conjuntos de coeficientes sobre las observaciones de prueba.</a:t>
            </a:r>
          </a:p>
          <a:p>
            <a:pPr marL="0" indent="0">
              <a:buNone/>
            </a:pPr>
            <a:r>
              <a:rPr lang="es-ES" sz="2400" dirty="0"/>
              <a:t>Si el target es una </a:t>
            </a:r>
            <a:r>
              <a:rPr lang="es-ES" sz="2400" b="1" dirty="0">
                <a:solidFill>
                  <a:srgbClr val="FFC000"/>
                </a:solidFill>
              </a:rPr>
              <a:t>variable categórica ordinal</a:t>
            </a:r>
            <a:r>
              <a:rPr lang="es-ES" sz="2400" dirty="0"/>
              <a:t>, el orden tiene sentido, y en este caso se encuentra en un área gris la elección entre modelos de clasificación y regresión.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010400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las métricas que vimos, siempre supusimos que nuestro clasificador nos da la salida 1 si es la clase positiva, y 0 si es negativa. Pero si tenemos una regresión logística, nos da </a:t>
            </a:r>
            <a:r>
              <a:rPr lang="es-ES_tradnl" sz="2400" b="1" dirty="0">
                <a:solidFill>
                  <a:schemeClr val="accent6">
                    <a:lumMod val="60000"/>
                    <a:lumOff val="40000"/>
                  </a:schemeClr>
                </a:solidFill>
              </a:rPr>
              <a:t>un valor de probabilidad de qué tan probable es que sea de la clase positiva</a:t>
            </a:r>
            <a:r>
              <a:rPr lang="es-ES_tradnl" sz="2400" dirty="0"/>
              <a:t>.</a:t>
            </a:r>
          </a:p>
          <a:p>
            <a:pPr marL="0" indent="0">
              <a:buNone/>
            </a:pPr>
            <a:r>
              <a:rPr lang="es-ES_tradnl" sz="2400" dirty="0"/>
              <a:t>De forma intuitiva, podemos definir que si la regresión logística </a:t>
            </a:r>
            <a:r>
              <a:rPr lang="es-ES_tradnl" sz="2400" i="1" dirty="0">
                <a:solidFill>
                  <a:schemeClr val="accent5">
                    <a:lumMod val="75000"/>
                  </a:schemeClr>
                </a:solidFill>
              </a:rPr>
              <a:t>nos devuelve un valor a mayor a 0.5</a:t>
            </a:r>
            <a:r>
              <a:rPr lang="es-ES_tradnl" sz="2400" dirty="0"/>
              <a:t>, lo clasificamos como clase positiva; </a:t>
            </a:r>
            <a:r>
              <a:rPr lang="es-ES_tradnl" sz="2400" i="1" dirty="0">
                <a:solidFill>
                  <a:schemeClr val="accent1"/>
                </a:solidFill>
              </a:rPr>
              <a:t>si es menor o igual a 0.5</a:t>
            </a:r>
            <a:r>
              <a:rPr lang="es-ES_tradnl" sz="2400" dirty="0"/>
              <a:t>, lo clasificamos como clase negativa. De ahí podemos calcular todas las métricas.</a:t>
            </a:r>
          </a:p>
          <a:p>
            <a:pPr marL="0" indent="0">
              <a:buNone/>
            </a:pPr>
            <a:endParaRPr lang="es-ES_tradnl" sz="2400" dirty="0"/>
          </a:p>
        </p:txBody>
      </p:sp>
    </p:spTree>
    <p:extLst>
      <p:ext uri="{BB962C8B-B14F-4D97-AF65-F5344CB8AC3E}">
        <p14:creationId xmlns:p14="http://schemas.microsoft.com/office/powerpoint/2010/main" val="218257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1711104" y="1959428"/>
            <a:ext cx="9680795" cy="3969785"/>
          </a:xfrm>
        </p:spPr>
        <p:txBody>
          <a:bodyPr>
            <a:normAutofit/>
          </a:bodyPr>
          <a:lstStyle/>
          <a:p>
            <a:pPr marL="0" indent="0">
              <a:buNone/>
            </a:pPr>
            <a:r>
              <a:rPr lang="es-ES_tradnl" sz="2400" dirty="0"/>
              <a:t>¿Por qué este valor de 0.5?</a:t>
            </a:r>
          </a:p>
        </p:txBody>
      </p:sp>
      <p:pic>
        <p:nvPicPr>
          <p:cNvPr id="3" name="Picture 2">
            <a:extLst>
              <a:ext uri="{FF2B5EF4-FFF2-40B4-BE49-F238E27FC236}">
                <a16:creationId xmlns:a16="http://schemas.microsoft.com/office/drawing/2014/main" id="{55BD2FD7-499E-82E4-93EE-53B7469CF099}"/>
              </a:ext>
            </a:extLst>
          </p:cNvPr>
          <p:cNvPicPr>
            <a:picLocks noChangeAspect="1"/>
          </p:cNvPicPr>
          <p:nvPr/>
        </p:nvPicPr>
        <p:blipFill>
          <a:blip r:embed="rId3"/>
          <a:stretch>
            <a:fillRect/>
          </a:stretch>
        </p:blipFill>
        <p:spPr>
          <a:xfrm>
            <a:off x="800100" y="2652665"/>
            <a:ext cx="2896316" cy="3368541"/>
          </a:xfrm>
          <a:prstGeom prst="rect">
            <a:avLst/>
          </a:prstGeom>
        </p:spPr>
      </p:pic>
    </p:spTree>
    <p:extLst>
      <p:ext uri="{BB962C8B-B14F-4D97-AF65-F5344CB8AC3E}">
        <p14:creationId xmlns:p14="http://schemas.microsoft.com/office/powerpoint/2010/main" val="2366630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619E-9630-0B4F-C034-60347CC77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AEA1C-5328-2196-C347-58C99258F88F}"/>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E55D9436-CC4A-DCD9-EFA2-8BFF0965084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3" name="Picture 2">
            <a:extLst>
              <a:ext uri="{FF2B5EF4-FFF2-40B4-BE49-F238E27FC236}">
                <a16:creationId xmlns:a16="http://schemas.microsoft.com/office/drawing/2014/main" id="{31A2306D-63EE-4795-80DF-83CF4C1139FA}"/>
              </a:ext>
            </a:extLst>
          </p:cNvPr>
          <p:cNvPicPr>
            <a:picLocks noChangeAspect="1"/>
          </p:cNvPicPr>
          <p:nvPr/>
        </p:nvPicPr>
        <p:blipFill>
          <a:blip r:embed="rId3"/>
          <a:stretch>
            <a:fillRect/>
          </a:stretch>
        </p:blipFill>
        <p:spPr>
          <a:xfrm>
            <a:off x="800100" y="2652665"/>
            <a:ext cx="2896316" cy="3368541"/>
          </a:xfrm>
          <a:prstGeom prst="rect">
            <a:avLst/>
          </a:prstGeom>
        </p:spPr>
      </p:pic>
      <p:sp>
        <p:nvSpPr>
          <p:cNvPr id="7" name="TextBox 6">
            <a:extLst>
              <a:ext uri="{FF2B5EF4-FFF2-40B4-BE49-F238E27FC236}">
                <a16:creationId xmlns:a16="http://schemas.microsoft.com/office/drawing/2014/main" id="{B7EA5204-09F1-007F-6538-52CFAA31AADD}"/>
              </a:ext>
            </a:extLst>
          </p:cNvPr>
          <p:cNvSpPr txBox="1"/>
          <p:nvPr/>
        </p:nvSpPr>
        <p:spPr>
          <a:xfrm>
            <a:off x="3696416" y="2550442"/>
            <a:ext cx="7695484" cy="1569660"/>
          </a:xfrm>
          <a:prstGeom prst="rect">
            <a:avLst/>
          </a:prstGeom>
          <a:noFill/>
        </p:spPr>
        <p:txBody>
          <a:bodyPr wrap="square">
            <a:spAutoFit/>
          </a:bodyPr>
          <a:lstStyle/>
          <a:p>
            <a:pPr marL="0" indent="0">
              <a:buNone/>
            </a:pPr>
            <a:r>
              <a:rPr lang="es-ES_tradnl" sz="2400" dirty="0"/>
              <a:t>Nos basamos en la idea de que el modelo nos da un valor de probabilidad. Sin embargo, nada impide que el umbral pueda ser definido en otros valores, especialmente cuando las clases están desbalanceadas.</a:t>
            </a:r>
          </a:p>
        </p:txBody>
      </p:sp>
      <p:sp>
        <p:nvSpPr>
          <p:cNvPr id="10" name="Content Placeholder 3">
            <a:extLst>
              <a:ext uri="{FF2B5EF4-FFF2-40B4-BE49-F238E27FC236}">
                <a16:creationId xmlns:a16="http://schemas.microsoft.com/office/drawing/2014/main" id="{096F488E-E490-E450-C413-03FABCC54791}"/>
              </a:ext>
            </a:extLst>
          </p:cNvPr>
          <p:cNvSpPr>
            <a:spLocks noGrp="1"/>
          </p:cNvSpPr>
          <p:nvPr>
            <p:ph idx="1"/>
          </p:nvPr>
        </p:nvSpPr>
        <p:spPr>
          <a:xfrm>
            <a:off x="1711104" y="1959428"/>
            <a:ext cx="9680795" cy="3969785"/>
          </a:xfrm>
        </p:spPr>
        <p:txBody>
          <a:bodyPr>
            <a:normAutofit/>
          </a:bodyPr>
          <a:lstStyle/>
          <a:p>
            <a:pPr marL="0" indent="0">
              <a:buNone/>
            </a:pPr>
            <a:r>
              <a:rPr lang="es-ES_tradnl" sz="2400" dirty="0"/>
              <a:t>¿Por qué este valor de 0.5?</a:t>
            </a:r>
          </a:p>
          <a:p>
            <a:pPr marL="0" indent="0">
              <a:buNone/>
            </a:pPr>
            <a:endParaRPr lang="es-ES_tradnl" sz="2400" dirty="0"/>
          </a:p>
        </p:txBody>
      </p:sp>
    </p:spTree>
    <p:extLst>
      <p:ext uri="{BB962C8B-B14F-4D97-AF65-F5344CB8AC3E}">
        <p14:creationId xmlns:p14="http://schemas.microsoft.com/office/powerpoint/2010/main" val="1347648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8" name="rect23421.png" descr="rect23421.png">
            <a:extLst>
              <a:ext uri="{FF2B5EF4-FFF2-40B4-BE49-F238E27FC236}">
                <a16:creationId xmlns:a16="http://schemas.microsoft.com/office/drawing/2014/main" id="{2B9D9434-BFF3-9800-7665-7687D2A66C5F}"/>
              </a:ext>
            </a:extLst>
          </p:cNvPr>
          <p:cNvPicPr>
            <a:picLocks noChangeAspect="1"/>
          </p:cNvPicPr>
          <p:nvPr/>
        </p:nvPicPr>
        <p:blipFill>
          <a:blip r:embed="rId3"/>
          <a:stretch>
            <a:fillRect/>
          </a:stretch>
        </p:blipFill>
        <p:spPr>
          <a:xfrm>
            <a:off x="2763624" y="1990166"/>
            <a:ext cx="6664752" cy="3853124"/>
          </a:xfrm>
          <a:prstGeom prst="rect">
            <a:avLst/>
          </a:prstGeom>
          <a:ln w="12700">
            <a:miter lim="400000"/>
          </a:ln>
        </p:spPr>
      </p:pic>
    </p:spTree>
    <p:extLst>
      <p:ext uri="{BB962C8B-B14F-4D97-AF65-F5344CB8AC3E}">
        <p14:creationId xmlns:p14="http://schemas.microsoft.com/office/powerpoint/2010/main" val="1310137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rect23423.png" descr="rect23423.png">
            <a:extLst>
              <a:ext uri="{FF2B5EF4-FFF2-40B4-BE49-F238E27FC236}">
                <a16:creationId xmlns:a16="http://schemas.microsoft.com/office/drawing/2014/main" id="{F4783C94-DD7C-8FC5-04EF-B06A05F40FE3}"/>
              </a:ext>
            </a:extLst>
          </p:cNvPr>
          <p:cNvPicPr>
            <a:picLocks noChangeAspect="1"/>
          </p:cNvPicPr>
          <p:nvPr/>
        </p:nvPicPr>
        <p:blipFill>
          <a:blip r:embed="rId3"/>
          <a:stretch>
            <a:fillRect/>
          </a:stretch>
        </p:blipFill>
        <p:spPr>
          <a:xfrm>
            <a:off x="2763623" y="1990166"/>
            <a:ext cx="6664752"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39410788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4" name="rect23424.png" descr="rect23424.png">
            <a:extLst>
              <a:ext uri="{FF2B5EF4-FFF2-40B4-BE49-F238E27FC236}">
                <a16:creationId xmlns:a16="http://schemas.microsoft.com/office/drawing/2014/main" id="{37903901-5D43-2153-4A52-20EC8E159BD6}"/>
              </a:ext>
            </a:extLst>
          </p:cNvPr>
          <p:cNvPicPr>
            <a:picLocks noChangeAspect="1"/>
          </p:cNvPicPr>
          <p:nvPr/>
        </p:nvPicPr>
        <p:blipFill>
          <a:blip r:embed="rId3"/>
          <a:stretch>
            <a:fillRect/>
          </a:stretch>
        </p:blipFill>
        <p:spPr>
          <a:xfrm>
            <a:off x="2763623" y="1990166"/>
            <a:ext cx="6664752"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1810038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La </a:t>
            </a:r>
            <a:r>
              <a:rPr lang="es-ES_tradnl" sz="2400" b="1" dirty="0">
                <a:solidFill>
                  <a:schemeClr val="accent2"/>
                </a:solidFill>
              </a:rPr>
              <a:t>curva ROC </a:t>
            </a:r>
            <a:r>
              <a:rPr lang="es-ES_tradnl" sz="2400" dirty="0"/>
              <a:t>(Característica Operativa del Receptor) nos permite ver, para cada valor de umbral, los dos tipos de errores. En el eje de las abscisas se utiliza la </a:t>
            </a:r>
            <a:r>
              <a:rPr lang="es-ES_tradnl" sz="2400" b="1" dirty="0">
                <a:solidFill>
                  <a:schemeClr val="accent1"/>
                </a:solidFill>
              </a:rPr>
              <a:t>tasa de falsos positivos</a:t>
            </a:r>
            <a:r>
              <a:rPr lang="es-ES_tradnl" sz="2400" dirty="0"/>
              <a:t> (o 1 - especificidad), y en el eje de las ordenadas, </a:t>
            </a:r>
            <a:r>
              <a:rPr lang="es-ES_tradnl" sz="2400" b="1" dirty="0">
                <a:solidFill>
                  <a:schemeClr val="accent4"/>
                </a:solidFill>
              </a:rPr>
              <a:t>la tasa de verdadero positivos </a:t>
            </a:r>
            <a:r>
              <a:rPr lang="es-ES_tradnl" sz="2400" dirty="0"/>
              <a:t>(sensibilidad).</a:t>
            </a:r>
          </a:p>
          <a:p>
            <a:pPr marL="0" indent="0">
              <a:buNone/>
            </a:pPr>
            <a:r>
              <a:rPr lang="es-ES_tradnl" sz="2400" dirty="0"/>
              <a:t>La curva se obtiene midiendo la sensibilidad y la especificidad para todos los valores de umbral de 0 a 1.</a:t>
            </a:r>
          </a:p>
        </p:txBody>
      </p:sp>
    </p:spTree>
    <p:extLst>
      <p:ext uri="{BB962C8B-B14F-4D97-AF65-F5344CB8AC3E}">
        <p14:creationId xmlns:p14="http://schemas.microsoft.com/office/powerpoint/2010/main" val="1484538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4D577-6C03-67CF-0C33-BFBAC4148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E0338-9C25-A00B-ED04-A1C8A5162C72}"/>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26FD5E4C-C7D1-2754-53BF-3FC2AA4C07C9}"/>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8" name="Picture 7" descr="A diagram of a graph&#10;&#10;AI-generated content may be incorrect.">
            <a:extLst>
              <a:ext uri="{FF2B5EF4-FFF2-40B4-BE49-F238E27FC236}">
                <a16:creationId xmlns:a16="http://schemas.microsoft.com/office/drawing/2014/main" id="{DFD64C66-500D-501B-7DF7-85C464D4DCA6}"/>
              </a:ext>
            </a:extLst>
          </p:cNvPr>
          <p:cNvPicPr>
            <a:picLocks noChangeAspect="1"/>
          </p:cNvPicPr>
          <p:nvPr/>
        </p:nvPicPr>
        <p:blipFill>
          <a:blip r:embed="rId3"/>
          <a:stretch>
            <a:fillRect/>
          </a:stretch>
        </p:blipFill>
        <p:spPr>
          <a:xfrm>
            <a:off x="812094" y="1986951"/>
            <a:ext cx="10468345" cy="3875801"/>
          </a:xfrm>
          <a:prstGeom prst="rect">
            <a:avLst/>
          </a:prstGeom>
        </p:spPr>
      </p:pic>
    </p:spTree>
    <p:extLst>
      <p:ext uri="{BB962C8B-B14F-4D97-AF65-F5344CB8AC3E}">
        <p14:creationId xmlns:p14="http://schemas.microsoft.com/office/powerpoint/2010/main" val="841592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FD13-7E6E-3CEA-BE5C-54DCEFF6D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AE739-31E0-F523-7872-4ACB0A34C1CC}"/>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92418CF0-6DEB-B42E-F522-AA88C085A7CD}"/>
              </a:ext>
            </a:extLst>
          </p:cNvPr>
          <p:cNvSpPr>
            <a:spLocks noGrp="1"/>
          </p:cNvSpPr>
          <p:nvPr>
            <p:ph type="ftr" sz="quarter" idx="11"/>
          </p:nvPr>
        </p:nvSpPr>
        <p:spPr/>
        <p:txBody>
          <a:bodyPr/>
          <a:lstStyle/>
          <a:p>
            <a:pPr>
              <a:spcAft>
                <a:spcPts val="600"/>
              </a:spcAft>
            </a:pPr>
            <a:r>
              <a:rPr lang="es-ES_tradnl" dirty="0"/>
              <a:t>Inteligencia Artificial – CEIA – FIUBA</a:t>
            </a:r>
          </a:p>
        </p:txBody>
      </p:sp>
      <p:pic>
        <p:nvPicPr>
          <p:cNvPr id="8" name="Picture 7">
            <a:extLst>
              <a:ext uri="{FF2B5EF4-FFF2-40B4-BE49-F238E27FC236}">
                <a16:creationId xmlns:a16="http://schemas.microsoft.com/office/drawing/2014/main" id="{C7CAE43D-7AEB-65B6-8281-A33448A13D58}"/>
              </a:ext>
            </a:extLst>
          </p:cNvPr>
          <p:cNvPicPr>
            <a:picLocks noChangeAspect="1"/>
          </p:cNvPicPr>
          <p:nvPr/>
        </p:nvPicPr>
        <p:blipFill>
          <a:blip r:embed="rId3"/>
          <a:srcRect/>
          <a:stretch/>
        </p:blipFill>
        <p:spPr>
          <a:xfrm>
            <a:off x="812095" y="1986951"/>
            <a:ext cx="10468342" cy="3875801"/>
          </a:xfrm>
          <a:prstGeom prst="rect">
            <a:avLst/>
          </a:prstGeom>
        </p:spPr>
      </p:pic>
    </p:spTree>
    <p:extLst>
      <p:ext uri="{BB962C8B-B14F-4D97-AF65-F5344CB8AC3E}">
        <p14:creationId xmlns:p14="http://schemas.microsoft.com/office/powerpoint/2010/main" val="3348978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a:bodyPr>
          <a:lstStyle/>
          <a:p>
            <a:r>
              <a:rPr lang="es-ES_tradnl" sz="2400" b="1" dirty="0">
                <a:solidFill>
                  <a:schemeClr val="accent4"/>
                </a:solidFill>
              </a:rPr>
              <a:t>A:</a:t>
            </a:r>
            <a:r>
              <a:rPr lang="es-ES_tradnl" sz="2400" dirty="0"/>
              <a:t> La curva de un clasificador perfecto.</a:t>
            </a:r>
          </a:p>
          <a:p>
            <a:r>
              <a:rPr lang="es-ES_tradnl" sz="2400" b="1" dirty="0">
                <a:solidFill>
                  <a:schemeClr val="accent6"/>
                </a:solidFill>
              </a:rPr>
              <a:t>B:</a:t>
            </a:r>
            <a:r>
              <a:rPr lang="es-ES_tradnl" sz="2400" dirty="0"/>
              <a:t> La curva de un clasificador estándar.</a:t>
            </a:r>
          </a:p>
          <a:p>
            <a:r>
              <a:rPr lang="es-ES_tradnl" sz="2400" b="1" dirty="0">
                <a:solidFill>
                  <a:srgbClr val="00B050"/>
                </a:solidFill>
              </a:rPr>
              <a:t>C:</a:t>
            </a:r>
            <a:r>
              <a:rPr lang="es-ES_tradnl" sz="2400" dirty="0">
                <a:solidFill>
                  <a:srgbClr val="00B050"/>
                </a:solidFill>
              </a:rPr>
              <a:t> </a:t>
            </a:r>
            <a:r>
              <a:rPr lang="es-ES_tradnl" sz="2400" dirty="0"/>
              <a:t>La curva de un clasificador que adivina (el peor caso)</a:t>
            </a:r>
          </a:p>
          <a:p>
            <a:pPr marL="0" indent="0">
              <a:buNone/>
            </a:pPr>
            <a:r>
              <a:rPr lang="es-ES_tradnl" sz="2400" i="1" dirty="0">
                <a:solidFill>
                  <a:schemeClr val="accent3">
                    <a:lumMod val="75000"/>
                  </a:schemeClr>
                </a:solidFill>
              </a:rPr>
              <a:t>La curva ROC permite encontrar el valor de umbral que dé el mejor resultado</a:t>
            </a:r>
          </a:p>
          <a:p>
            <a:pPr marL="0" indent="0">
              <a:buNone/>
            </a:pPr>
            <a:r>
              <a:rPr lang="es-ES_tradnl" sz="2400" dirty="0"/>
              <a:t>Además, permite comparar clasificadores sin preocuparnos por el valor del umbral elegido.</a:t>
            </a: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Tree>
    <p:extLst>
      <p:ext uri="{BB962C8B-B14F-4D97-AF65-F5344CB8AC3E}">
        <p14:creationId xmlns:p14="http://schemas.microsoft.com/office/powerpoint/2010/main" val="2957767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En el caso de respuestas booleanas, por ejemplo, si una persona tiene </a:t>
                </a:r>
                <a:r>
                  <a:rPr lang="es-ES" sz="2400" b="1" dirty="0">
                    <a:solidFill>
                      <a:schemeClr val="accent3"/>
                    </a:solidFill>
                  </a:rPr>
                  <a:t>ACV</a:t>
                </a:r>
                <a:r>
                  <a:rPr lang="es-ES" sz="2400" dirty="0"/>
                  <a:t> (igual a 1) o no (igual a 0), podemos mostrar que un modelo de regresión lineal es, de hecho, una </a:t>
                </a:r>
                <a:r>
                  <a:rPr lang="es-ES" sz="2400" b="1" dirty="0">
                    <a:solidFill>
                      <a:schemeClr val="accent6">
                        <a:lumMod val="60000"/>
                        <a:lumOff val="40000"/>
                      </a:schemeClr>
                    </a:solidFill>
                  </a:rPr>
                  <a:t>estimación de la probabilidad </a:t>
                </a:r>
                <a:r>
                  <a:rPr lang="es-ES" sz="2400" dirty="0"/>
                  <a:t>de tener </a:t>
                </a:r>
                <a:r>
                  <a:rPr lang="es-ES" sz="2400" b="1" dirty="0">
                    <a:solidFill>
                      <a:schemeClr val="accent3"/>
                    </a:solidFill>
                  </a:rPr>
                  <a:t>ACV</a:t>
                </a:r>
                <a:r>
                  <a:rPr lang="es-ES" sz="2400" dirty="0"/>
                  <a:t> dado un conjunto de entradas:</a:t>
                </a:r>
                <a:br>
                  <a:rPr lang="es-ES" sz="2400" dirty="0"/>
                </a:br>
                <a:endParaRPr lang="es-E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𝐴𝐶𝑉</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𝑾</m:t>
                          </m:r>
                        </m:e>
                        <m:sup>
                          <m:r>
                            <a:rPr lang="en-US" sz="2400" b="1" i="1">
                              <a:latin typeface="Cambria Math" panose="02040503050406030204" pitchFamily="18" charset="0"/>
                            </a:rPr>
                            <m:t>𝑻</m:t>
                          </m:r>
                        </m:sup>
                      </m:sSup>
                      <m:r>
                        <a:rPr lang="en-US" sz="2400" b="1" i="1">
                          <a:latin typeface="Cambria Math" panose="02040503050406030204" pitchFamily="18" charset="0"/>
                        </a:rPr>
                        <m:t>𝑿</m:t>
                      </m:r>
                    </m:oMath>
                  </m:oMathPara>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30188"/>
                <a:ext cx="10691265" cy="4354925"/>
              </a:xfrm>
              <a:blipFill>
                <a:blip r:embed="rId3"/>
                <a:stretch>
                  <a:fillRect l="-949" t="-872" r="-83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91919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 - AUC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fontScale="92500" lnSpcReduction="20000"/>
          </a:bodyPr>
          <a:lstStyle/>
          <a:p>
            <a:pPr marL="0" indent="0">
              <a:buNone/>
            </a:pPr>
            <a:r>
              <a:rPr lang="es-ES_tradnl" sz="2600" dirty="0"/>
              <a:t>Si queremos resumir esta curva en una métrica, podemos calcular el </a:t>
            </a:r>
            <a:r>
              <a:rPr lang="es-ES_tradnl" sz="2600" b="1" dirty="0">
                <a:solidFill>
                  <a:schemeClr val="accent1">
                    <a:lumMod val="75000"/>
                  </a:schemeClr>
                </a:solidFill>
              </a:rPr>
              <a:t>área bajo la curva (AUC):</a:t>
            </a:r>
            <a:br>
              <a:rPr lang="es-ES_tradnl" sz="2600" dirty="0"/>
            </a:br>
            <a:endParaRPr lang="es-ES_tradnl" sz="2600" dirty="0"/>
          </a:p>
          <a:p>
            <a:r>
              <a:rPr lang="es-ES_tradnl" sz="2600" b="1" dirty="0">
                <a:solidFill>
                  <a:schemeClr val="accent4"/>
                </a:solidFill>
              </a:rPr>
              <a:t>Modelo A</a:t>
            </a:r>
            <a:r>
              <a:rPr lang="es-ES_tradnl" sz="2600" dirty="0"/>
              <a:t> tendrá un AUC = 1</a:t>
            </a:r>
          </a:p>
          <a:p>
            <a:r>
              <a:rPr lang="es-ES_tradnl" sz="2600" b="1" dirty="0">
                <a:solidFill>
                  <a:schemeClr val="accent6"/>
                </a:solidFill>
              </a:rPr>
              <a:t>Modelo B</a:t>
            </a:r>
            <a:r>
              <a:rPr lang="es-ES_tradnl" sz="2600" dirty="0"/>
              <a:t> tendrá un 0.5 &lt; AUC &lt; 1</a:t>
            </a:r>
          </a:p>
          <a:p>
            <a:r>
              <a:rPr lang="es-ES_tradnl" sz="2600" b="1" dirty="0">
                <a:solidFill>
                  <a:srgbClr val="00B050"/>
                </a:solidFill>
              </a:rPr>
              <a:t>Modelo C</a:t>
            </a:r>
            <a:r>
              <a:rPr lang="es-ES_tradnl" sz="2600" dirty="0">
                <a:solidFill>
                  <a:srgbClr val="00B050"/>
                </a:solidFill>
              </a:rPr>
              <a:t> </a:t>
            </a:r>
            <a:r>
              <a:rPr lang="es-ES_tradnl" sz="2600" dirty="0"/>
              <a:t>tendrá un AUC = 0.5</a:t>
            </a:r>
            <a:br>
              <a:rPr lang="es-ES_tradnl" sz="2600" dirty="0"/>
            </a:br>
            <a:br>
              <a:rPr lang="es-ES_tradnl" sz="2600" dirty="0"/>
            </a:br>
            <a:br>
              <a:rPr lang="es-ES_tradnl" sz="2600" dirty="0"/>
            </a:br>
            <a:endParaRPr lang="es-ES_tradnl" sz="2400" dirty="0">
              <a:solidFill>
                <a:schemeClr val="accent2"/>
              </a:solidFill>
            </a:endParaRP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Tree>
    <p:extLst>
      <p:ext uri="{BB962C8B-B14F-4D97-AF65-F5344CB8AC3E}">
        <p14:creationId xmlns:p14="http://schemas.microsoft.com/office/powerpoint/2010/main" val="2981683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Logística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18061</TotalTime>
  <Words>5729</Words>
  <Application>Microsoft Macintosh PowerPoint</Application>
  <PresentationFormat>Widescreen</PresentationFormat>
  <Paragraphs>1068</Paragraphs>
  <Slides>80</Slides>
  <Notes>80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Calisto MT</vt:lpstr>
      <vt:lpstr>Cambria Math</vt:lpstr>
      <vt:lpstr>Univers Condensed</vt:lpstr>
      <vt:lpstr>ChronicleVTI</vt:lpstr>
      <vt:lpstr>Clasificadores</vt:lpstr>
      <vt:lpstr>Clasificación</vt:lpstr>
      <vt:lpstr>Clasificación</vt:lpstr>
      <vt:lpstr>Clasificación</vt:lpstr>
      <vt:lpstr>Clasificación</vt:lpstr>
      <vt:lpstr>Clasificación</vt:lpstr>
      <vt:lpstr>Clasificación</vt:lpstr>
      <vt:lpstr>Clasificación</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 - Ajuste</vt:lpstr>
      <vt:lpstr>Regresión Logística - Ajuste</vt:lpstr>
      <vt:lpstr>Regresión Logística - Ajuste</vt:lpstr>
      <vt:lpstr>Regresión Logística Múltiple</vt:lpstr>
      <vt:lpstr>Regresión Logística MultiClase</vt:lpstr>
      <vt:lpstr>Regresión Logística MultiClase</vt:lpstr>
      <vt:lpstr>Regresión Logística MultiClase</vt:lpstr>
      <vt:lpstr>Regresión Logística MultiClase</vt:lpstr>
      <vt:lpstr>Regresión Logística Multi-Clase</vt:lpstr>
      <vt:lpstr>Clasificación</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Métricas de clasificación</vt:lpstr>
      <vt:lpstr>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Curva ROC</vt:lpstr>
      <vt:lpstr>Curva ROC</vt:lpstr>
      <vt:lpstr>Curva ROC</vt:lpstr>
      <vt:lpstr>Curva ROC</vt:lpstr>
      <vt:lpstr>Curva ROC</vt:lpstr>
      <vt:lpstr>Curva ROC</vt:lpstr>
      <vt:lpstr>Curva ROC</vt:lpstr>
      <vt:lpstr>Curva ROC</vt:lpstr>
      <vt:lpstr>Curva ROC</vt:lpstr>
      <vt:lpstr>Curva ROC</vt:lpstr>
      <vt:lpstr>Curva ROC</vt:lpstr>
      <vt:lpstr>Curva ROC - AUC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368</cp:revision>
  <dcterms:created xsi:type="dcterms:W3CDTF">2024-01-28T21:07:34Z</dcterms:created>
  <dcterms:modified xsi:type="dcterms:W3CDTF">2025-04-06T01:46:55Z</dcterms:modified>
</cp:coreProperties>
</file>